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2" r:id="rId4"/>
    <p:sldMasterId id="2147483673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</p:sldIdLst>
  <p:sldSz cy="5143500" cx="9144000"/>
  <p:notesSz cx="6858000" cy="9144000"/>
  <p:embeddedFontLst>
    <p:embeddedFont>
      <p:font typeface="Nanum Gothic"/>
      <p:regular r:id="rId60"/>
      <p:bold r:id="rId61"/>
    </p:embeddedFont>
    <p:embeddedFont>
      <p:font typeface="NanumGothic ExtraBold"/>
      <p:bold r:id="rId6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A80B96B-7055-46F2-A548-FCDE1AEE081C}">
  <a:tblStyle styleId="{2A80B96B-7055-46F2-A548-FCDE1AEE081C}" styleName="Table_0">
    <a:wholeTbl>
      <a:tcTxStyle b="off" i="off">
        <a:font>
          <a:latin typeface="맑은 고딕"/>
          <a:ea typeface="맑은 고딕"/>
          <a:cs typeface="맑은 고딕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4E6"/>
          </a:solidFill>
        </a:fill>
      </a:tcStyle>
    </a:wholeTbl>
    <a:band1H>
      <a:tcTxStyle/>
      <a:tcStyle>
        <a:fill>
          <a:solidFill>
            <a:srgbClr val="FFE8CA"/>
          </a:solidFill>
        </a:fill>
      </a:tcStyle>
    </a:band1H>
    <a:band2H>
      <a:tcTxStyle/>
    </a:band2H>
    <a:band1V>
      <a:tcTxStyle/>
      <a:tcStyle>
        <a:fill>
          <a:solidFill>
            <a:srgbClr val="FFE8CA"/>
          </a:solidFill>
        </a:fill>
      </a:tcStyle>
    </a:band1V>
    <a:band2V>
      <a:tcTxStyle/>
    </a:band2V>
    <a:lastCol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fill>
          <a:solidFill>
            <a:schemeClr val="accent4"/>
          </a:solidFill>
        </a:fill>
      </a:tcStyle>
    </a:lastCol>
    <a:firstCol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fill>
          <a:solidFill>
            <a:schemeClr val="accent4"/>
          </a:solidFill>
        </a:fill>
      </a:tcStyle>
    </a:firstCol>
    <a:lastRow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4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4"/>
          </a:solidFill>
        </a:fill>
      </a:tcStyle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font" Target="fonts/NanumGothicExtraBold-bold.fntdata"/><Relationship Id="rId61" Type="http://schemas.openxmlformats.org/officeDocument/2006/relationships/font" Target="fonts/NanumGothic-bold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60" Type="http://schemas.openxmlformats.org/officeDocument/2006/relationships/font" Target="fonts/NanumGothic-regular.fntdata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151bc6c695a_0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g151bc6c695a_0_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151bc6c695a_0_18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g151bc6c695a_0_18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151c20d2603_0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g151c20d2603_0_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151bc6c695a_0_19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g151bc6c695a_0_19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151bc6c695a_0_20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" name="Google Shape;429;g151bc6c695a_0_20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151bc6c695a_0_2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g151bc6c695a_0_2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151bc6c695a_0_21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Google Shape;445;g151bc6c695a_0_2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151bc6c695a_0_22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g151bc6c695a_0_2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151bc6c695a_0_3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1" name="Google Shape;461;g151bc6c695a_0_3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151c20d2603_0_7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g151c20d2603_0_7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45eb1ceed1_0_10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g145eb1ceed1_0_10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145f370b01c_0_5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g145f370b01c_0_5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151bc6c695a_0_32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8" name="Google Shape;548;g151bc6c695a_0_3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151bc6c695a_0_33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6" name="Google Shape;556;g151bc6c695a_0_3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151bc6c695a_0_33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4" name="Google Shape;564;g151bc6c695a_0_3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151bc6c695a_0_43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2" name="Google Shape;582;g151bc6c695a_0_4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151bc6c695a_0_44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0" name="Google Shape;590;g151bc6c695a_0_44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151bc6c695a_0_45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" name="Google Shape;598;g151bc6c695a_0_45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151bc6c695a_0_46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6" name="Google Shape;606;g151bc6c695a_0_46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g151bc6c695a_0_46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4" name="Google Shape;614;g151bc6c695a_0_46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151bc6c695a_0_47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2" name="Google Shape;622;g151bc6c695a_0_47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145eb1ceed1_0_39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g145eb1ceed1_0_39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151bc6c695a_0_48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0" name="Google Shape;630;g151bc6c695a_0_48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151bc6c695a_0_48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8" name="Google Shape;638;g151bc6c695a_0_48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151bc6c695a_0_49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6" name="Google Shape;646;g151bc6c695a_0_49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151bc6c695a_0_50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4" name="Google Shape;654;g151bc6c695a_0_50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g151bc6c695a_0_50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2" name="Google Shape;662;g151bc6c695a_0_50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g151bc6c695a_0_5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0" name="Google Shape;670;g151bc6c695a_0_5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g151bc6c695a_0_52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8" name="Google Shape;678;g151bc6c695a_0_5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151bc6c695a_0_53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6" name="Google Shape;686;g151bc6c695a_0_5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g151bc6c695a_0_53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4" name="Google Shape;694;g151bc6c695a_0_5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151bc6c695a_0_62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2" name="Google Shape;702;g151bc6c695a_0_6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145eb1ceed1_0_48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g145eb1ceed1_0_48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g151bc6c695a_0_71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9" name="Google Shape;709;g151bc6c695a_0_7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g151bc6c695a_0_7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6" name="Google Shape;716;g151bc6c695a_0_7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g151bc6c695a_0_73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4" name="Google Shape;724;g151bc6c695a_0_7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g151bc6c695a_0_73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2" name="Google Shape;732;g151bc6c695a_0_7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g151bc6c695a_0_74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0" name="Google Shape;740;g151bc6c695a_0_7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g151bc6c695a_0_75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7" name="Google Shape;747;g151bc6c695a_0_75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g151bc6c695a_0_75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5" name="Google Shape;755;g151bc6c695a_0_75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g151bc6c695a_0_76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3" name="Google Shape;763;g151bc6c695a_0_76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g151bc6c695a_0_77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1" name="Google Shape;771;g151bc6c695a_0_77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g151c20d2603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0" name="Google Shape;780;g151c20d2603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45eb1ceed1_0_58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g145eb1ceed1_0_58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g151bc6c695a_0_87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8" name="Google Shape;788;g151bc6c695a_0_87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g151bc6c695a_0_87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5" name="Google Shape;795;g151bc6c695a_0_87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g151bc6c695a_0_88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3" name="Google Shape;803;g151bc6c695a_0_88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g145eb1ceed1_1_12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0" name="Google Shape;810;g145eb1ceed1_1_12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45f370b01c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g145f370b01c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45f370b01c_0_43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g145f370b01c_0_4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145f370b01c_0_10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g145f370b01c_0_10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151bc6c695a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g151bc6c695a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슬라이드" type="title">
  <p:cSld name="TITLE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Malgun Gothic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" type="subTitle"/>
          </p:nvPr>
        </p:nvSpPr>
        <p:spPr>
          <a:xfrm>
            <a:off x="1143000" y="2701529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59" name="Google Shape;59;p1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1" name="Google Shape;61;p1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만" type="titleOnly">
  <p:cSld name="TITLE_ONLY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빈 화면">
  <p:cSld name="1_빈 화면">
    <p:bg>
      <p:bgPr>
        <a:solidFill>
          <a:schemeClr val="lt1"/>
        </a:solid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6"/>
          <p:cNvSpPr/>
          <p:nvPr/>
        </p:nvSpPr>
        <p:spPr>
          <a:xfrm>
            <a:off x="8554922" y="4606377"/>
            <a:ext cx="440700" cy="4407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9" name="Google Shape;69;p16"/>
          <p:cNvSpPr/>
          <p:nvPr/>
        </p:nvSpPr>
        <p:spPr>
          <a:xfrm>
            <a:off x="1895301" y="1521229"/>
            <a:ext cx="7248600" cy="1982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0" name="Google Shape;70;p1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6"/>
          <p:cNvSpPr txBox="1"/>
          <p:nvPr>
            <p:ph idx="12" type="sldNum"/>
          </p:nvPr>
        </p:nvSpPr>
        <p:spPr>
          <a:xfrm>
            <a:off x="6832023" y="4689698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rtl="0" algn="r">
              <a:spcBef>
                <a:spcPts val="0"/>
              </a:spcBef>
              <a:buNone/>
              <a:def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rtl="0" algn="r">
              <a:spcBef>
                <a:spcPts val="0"/>
              </a:spcBef>
              <a:buNone/>
              <a:def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rtl="0" algn="r">
              <a:spcBef>
                <a:spcPts val="0"/>
              </a:spcBef>
              <a:buNone/>
              <a:def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rtl="0" algn="r">
              <a:spcBef>
                <a:spcPts val="0"/>
              </a:spcBef>
              <a:buNone/>
              <a:def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rtl="0" algn="r">
              <a:spcBef>
                <a:spcPts val="0"/>
              </a:spcBef>
              <a:buNone/>
              <a:def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rtl="0" algn="r">
              <a:spcBef>
                <a:spcPts val="0"/>
              </a:spcBef>
              <a:buNone/>
              <a:def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rtl="0" algn="r">
              <a:spcBef>
                <a:spcPts val="0"/>
              </a:spcBef>
              <a:buNone/>
              <a:def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rtl="0" algn="r">
              <a:spcBef>
                <a:spcPts val="0"/>
              </a:spcBef>
              <a:buNone/>
              <a:def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73" name="Google Shape;73;p16"/>
          <p:cNvSpPr txBox="1"/>
          <p:nvPr>
            <p:ph type="title"/>
          </p:nvPr>
        </p:nvSpPr>
        <p:spPr>
          <a:xfrm>
            <a:off x="2735927" y="2015435"/>
            <a:ext cx="53379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3300"/>
              <a:buFont typeface="Arial"/>
              <a:buNone/>
              <a:defRPr sz="33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빈 화면">
  <p:cSld name="빈 화면">
    <p:bg>
      <p:bgPr>
        <a:solidFill>
          <a:schemeClr val="lt1"/>
        </a:solid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/>
          <p:nvPr/>
        </p:nvSpPr>
        <p:spPr>
          <a:xfrm>
            <a:off x="8554922" y="4606377"/>
            <a:ext cx="440700" cy="4407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6" name="Google Shape;76;p17"/>
          <p:cNvSpPr/>
          <p:nvPr/>
        </p:nvSpPr>
        <p:spPr>
          <a:xfrm>
            <a:off x="0" y="0"/>
            <a:ext cx="9144000" cy="6999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7" name="Google Shape;77;p1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7"/>
          <p:cNvSpPr txBox="1"/>
          <p:nvPr>
            <p:ph idx="12" type="sldNum"/>
          </p:nvPr>
        </p:nvSpPr>
        <p:spPr>
          <a:xfrm>
            <a:off x="6832023" y="4689698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rtl="0" algn="r">
              <a:spcBef>
                <a:spcPts val="0"/>
              </a:spcBef>
              <a:buNone/>
              <a:def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rtl="0" algn="r">
              <a:spcBef>
                <a:spcPts val="0"/>
              </a:spcBef>
              <a:buNone/>
              <a:def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rtl="0" algn="r">
              <a:spcBef>
                <a:spcPts val="0"/>
              </a:spcBef>
              <a:buNone/>
              <a:def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rtl="0" algn="r">
              <a:spcBef>
                <a:spcPts val="0"/>
              </a:spcBef>
              <a:buNone/>
              <a:def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rtl="0" algn="r">
              <a:spcBef>
                <a:spcPts val="0"/>
              </a:spcBef>
              <a:buNone/>
              <a:def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rtl="0" algn="r">
              <a:spcBef>
                <a:spcPts val="0"/>
              </a:spcBef>
              <a:buNone/>
              <a:def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rtl="0" algn="r">
              <a:spcBef>
                <a:spcPts val="0"/>
              </a:spcBef>
              <a:buNone/>
              <a:def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rtl="0" algn="r">
              <a:spcBef>
                <a:spcPts val="0"/>
              </a:spcBef>
              <a:buNone/>
              <a:def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내용" type="obj">
  <p:cSld name="OBJECT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8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8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구역 머리글" type="secHead">
  <p:cSld name="SECTION_HEADER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9"/>
          <p:cNvSpPr txBox="1"/>
          <p:nvPr>
            <p:ph type="title"/>
          </p:nvPr>
        </p:nvSpPr>
        <p:spPr>
          <a:xfrm>
            <a:off x="623888" y="1282303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Malgun Gothic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9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89" name="Google Shape;89;p1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" name="Google Shape;90;p1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" name="Google Shape;91;p1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콘텐츠 2개" type="twoObj">
  <p:cSld name="TWO_OBJECTS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0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4" name="Google Shape;94;p20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95" name="Google Shape;95;p20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96" name="Google Shape;96;p2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7" name="Google Shape;97;p2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8" name="Google Shape;98;p2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비교" type="twoTxTwoObj">
  <p:cSld name="TWO_OBJECTS_WITH_TEXT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1" name="Google Shape;101;p21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02" name="Google Shape;102;p21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03" name="Google Shape;103;p21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04" name="Google Shape;104;p21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05" name="Google Shape;105;p2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6" name="Google Shape;106;p2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7" name="Google Shape;107;p2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콘텐츠" type="objTx">
  <p:cSld name="OBJECT_WITH_CAPTION_TEXT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0" name="Google Shape;110;p2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810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6195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indent="-3429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2385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indent="-32385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indent="-32385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111" name="Google Shape;111;p2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12" name="Google Shape;112;p2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3" name="Google Shape;113;p2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4" name="Google Shape;114;p2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그림" type="picTx">
  <p:cSld name="PICTURE_WITH_CAPTION_TEXT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7" name="Google Shape;117;p2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18" name="Google Shape;118;p2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19" name="Google Shape;119;p2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0" name="Google Shape;120;p2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1" name="Google Shape;121;p2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세로 텍스트" type="vertTx">
  <p:cSld name="VERTICAL_TEX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4" name="Google Shape;124;p2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5" name="Google Shape;125;p2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6" name="Google Shape;126;p2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7" name="Google Shape;127;p2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세로 제목 및 텍스트" type="vertTitleAndTx">
  <p:cSld name="VERTICAL_TITLE_AND_VERTICAL_TEXT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0" name="Google Shape;130;p2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31" name="Google Shape;131;p2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2" name="Google Shape;132;p2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3" name="Google Shape;133;p2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빈 화면">
  <p:cSld name="2_빈 화면">
    <p:bg>
      <p:bgPr>
        <a:solidFill>
          <a:schemeClr val="lt1"/>
        </a:solidFill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6"/>
          <p:cNvSpPr/>
          <p:nvPr/>
        </p:nvSpPr>
        <p:spPr>
          <a:xfrm>
            <a:off x="8554922" y="4606377"/>
            <a:ext cx="440700" cy="4407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6" name="Google Shape;136;p26"/>
          <p:cNvSpPr/>
          <p:nvPr/>
        </p:nvSpPr>
        <p:spPr>
          <a:xfrm>
            <a:off x="0" y="0"/>
            <a:ext cx="9144000" cy="6999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7" name="Google Shape;137;p2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8" name="Google Shape;138;p2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9" name="Google Shape;139;p26"/>
          <p:cNvSpPr txBox="1"/>
          <p:nvPr>
            <p:ph idx="12" type="sldNum"/>
          </p:nvPr>
        </p:nvSpPr>
        <p:spPr>
          <a:xfrm>
            <a:off x="6832023" y="4689698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rtl="0" algn="r">
              <a:spcBef>
                <a:spcPts val="0"/>
              </a:spcBef>
              <a:buNone/>
              <a:def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rtl="0" algn="r">
              <a:spcBef>
                <a:spcPts val="0"/>
              </a:spcBef>
              <a:buNone/>
              <a:def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rtl="0" algn="r">
              <a:spcBef>
                <a:spcPts val="0"/>
              </a:spcBef>
              <a:buNone/>
              <a:def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rtl="0" algn="r">
              <a:spcBef>
                <a:spcPts val="0"/>
              </a:spcBef>
              <a:buNone/>
              <a:def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rtl="0" algn="r">
              <a:spcBef>
                <a:spcPts val="0"/>
              </a:spcBef>
              <a:buNone/>
              <a:def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rtl="0" algn="r">
              <a:spcBef>
                <a:spcPts val="0"/>
              </a:spcBef>
              <a:buNone/>
              <a:def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rtl="0" algn="r">
              <a:spcBef>
                <a:spcPts val="0"/>
              </a:spcBef>
              <a:buNone/>
              <a:def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rtl="0" algn="r">
              <a:spcBef>
                <a:spcPts val="0"/>
              </a:spcBef>
              <a:buNone/>
              <a:def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2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algun Gothic"/>
              <a:buNone/>
              <a:defRPr b="0" i="0" sz="33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opus.nlpl.eu/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9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3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8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5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0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1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0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7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5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5.jp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5.jp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2.jp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4.jp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0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3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6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6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9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1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1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48.xml"/><Relationship Id="rId3" Type="http://schemas.openxmlformats.org/officeDocument/2006/relationships/hyperlink" Target="https://www.gutenberg.org/files/2397/2397-h/2397-h.htm" TargetMode="External"/><Relationship Id="rId4" Type="http://schemas.openxmlformats.org/officeDocument/2006/relationships/image" Target="../media/image27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3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jpg"/><Relationship Id="rId4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C232"/>
        </a:solid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40806" y="3999984"/>
            <a:ext cx="767344" cy="789065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7"/>
          <p:cNvSpPr/>
          <p:nvPr/>
        </p:nvSpPr>
        <p:spPr>
          <a:xfrm>
            <a:off x="2540838" y="2016790"/>
            <a:ext cx="4062300" cy="1036200"/>
          </a:xfrm>
          <a:prstGeom prst="roundRect">
            <a:avLst>
              <a:gd fmla="val 16667" name="adj"/>
            </a:avLst>
          </a:prstGeom>
          <a:noFill/>
          <a:ln cap="flat" cmpd="sng" w="82550">
            <a:solidFill>
              <a:srgbClr val="40404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75707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6" name="Google Shape;146;p27"/>
          <p:cNvSpPr/>
          <p:nvPr/>
        </p:nvSpPr>
        <p:spPr>
          <a:xfrm>
            <a:off x="2469100" y="1970690"/>
            <a:ext cx="4062300" cy="1036200"/>
          </a:xfrm>
          <a:prstGeom prst="roundRect">
            <a:avLst>
              <a:gd fmla="val 16667" name="adj"/>
            </a:avLst>
          </a:prstGeom>
          <a:noFill/>
          <a:ln cap="flat" cmpd="sng" w="1016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75707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7" name="Google Shape;147;p27"/>
          <p:cNvSpPr txBox="1"/>
          <p:nvPr/>
        </p:nvSpPr>
        <p:spPr>
          <a:xfrm>
            <a:off x="6310718" y="4554296"/>
            <a:ext cx="2085000" cy="27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 sz="12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200">
              <a:solidFill>
                <a:srgbClr val="88888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8" name="Google Shape;148;p27"/>
          <p:cNvSpPr txBox="1"/>
          <p:nvPr/>
        </p:nvSpPr>
        <p:spPr>
          <a:xfrm>
            <a:off x="2861226" y="2173338"/>
            <a:ext cx="3545100" cy="6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Font typeface="Arial"/>
              <a:buNone/>
            </a:pPr>
            <a:r>
              <a:rPr b="1" i="0" lang="ko" sz="3500" u="none" cap="none" strike="noStrike">
                <a:solidFill>
                  <a:srgbClr val="3F3F3F"/>
                </a:solidFill>
                <a:latin typeface="Nanum Gothic"/>
                <a:ea typeface="Nanum Gothic"/>
                <a:cs typeface="Nanum Gothic"/>
                <a:sym typeface="Nanum Gothic"/>
              </a:rPr>
              <a:t>자연어처리 </a:t>
            </a:r>
            <a:r>
              <a:rPr b="1" lang="ko" sz="3500">
                <a:solidFill>
                  <a:srgbClr val="3F3F3F"/>
                </a:solidFill>
                <a:latin typeface="Nanum Gothic"/>
                <a:ea typeface="Nanum Gothic"/>
                <a:cs typeface="Nanum Gothic"/>
                <a:sym typeface="Nanum Gothic"/>
              </a:rPr>
              <a:t>Flow</a:t>
            </a:r>
            <a:endParaRPr b="1" i="0" sz="3500" u="none" cap="none" strike="noStrike">
              <a:solidFill>
                <a:srgbClr val="3F3F3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6"/>
          <p:cNvSpPr txBox="1"/>
          <p:nvPr>
            <p:ph idx="12" type="sldNum"/>
          </p:nvPr>
        </p:nvSpPr>
        <p:spPr>
          <a:xfrm>
            <a:off x="5124017" y="3517274"/>
            <a:ext cx="1543200" cy="20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336" name="Google Shape;336;p36"/>
          <p:cNvSpPr txBox="1"/>
          <p:nvPr/>
        </p:nvSpPr>
        <p:spPr>
          <a:xfrm>
            <a:off x="258359" y="254176"/>
            <a:ext cx="70143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0" i="0" lang="ko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Why we need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" name="Google Shape;337;p36"/>
          <p:cNvSpPr txBox="1"/>
          <p:nvPr/>
        </p:nvSpPr>
        <p:spPr>
          <a:xfrm>
            <a:off x="828901" y="1156375"/>
            <a:ext cx="6755700" cy="30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247650" lvl="0" marL="2540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lang="ko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Parallel Corpus?</a:t>
            </a:r>
            <a:endParaRPr sz="1100"/>
          </a:p>
          <a:p>
            <a:pPr indent="-152400" lvl="0" marL="2540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t/>
            </a: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52400" lvl="0" marL="2540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t/>
            </a: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52400" lvl="0" marL="2540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t/>
            </a: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52400" lvl="0" marL="2540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t/>
            </a: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52400" lvl="0" marL="2540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t/>
            </a: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52400" lvl="0" marL="2540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t/>
            </a: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52400" lvl="0" marL="2540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t/>
            </a: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52400" lvl="0" marL="2540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t/>
            </a: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47650" lvl="0" marL="2540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lang="ko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주요 수집 대상</a:t>
            </a: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47650" lvl="1" marL="596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b="0" i="0" lang="ko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뉴스 기사, 드라마/영화 자막</a:t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52400" lvl="1" marL="596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47650" lvl="0" marL="2540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lang="ko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대부분의 경우, 문서 단위의 matching은 되어 있지만, 문장 단위는 되어 있지 않음</a:t>
            </a: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8" name="Google Shape;338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03070" y="1659671"/>
            <a:ext cx="5737860" cy="12344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37"/>
          <p:cNvSpPr txBox="1"/>
          <p:nvPr>
            <p:ph idx="12" type="sldNum"/>
          </p:nvPr>
        </p:nvSpPr>
        <p:spPr>
          <a:xfrm>
            <a:off x="5124017" y="3517274"/>
            <a:ext cx="1543200" cy="20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344" name="Google Shape;344;p37"/>
          <p:cNvSpPr txBox="1"/>
          <p:nvPr>
            <p:ph type="title"/>
          </p:nvPr>
        </p:nvSpPr>
        <p:spPr>
          <a:xfrm>
            <a:off x="2291627" y="2083075"/>
            <a:ext cx="53037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4400"/>
              <a:buFont typeface="Arial"/>
              <a:buNone/>
            </a:pPr>
            <a:r>
              <a:rPr b="1" lang="ko" sz="3500">
                <a:latin typeface="Nanum Gothic"/>
                <a:ea typeface="Nanum Gothic"/>
                <a:cs typeface="Nanum Gothic"/>
                <a:sym typeface="Nanum Gothic"/>
              </a:rPr>
              <a:t>Data Crawling</a:t>
            </a:r>
            <a:endParaRPr b="1" sz="3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45" name="Google Shape;345;p37"/>
          <p:cNvSpPr txBox="1"/>
          <p:nvPr/>
        </p:nvSpPr>
        <p:spPr>
          <a:xfrm>
            <a:off x="7268102" y="3559989"/>
            <a:ext cx="18759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백혜림 </a:t>
            </a:r>
            <a:r>
              <a:rPr lang="ko" sz="1100">
                <a:solidFill>
                  <a:srgbClr val="404040"/>
                </a:solidFill>
              </a:rPr>
              <a:t>rimiyeyo</a:t>
            </a:r>
            <a:r>
              <a:rPr lang="ko" sz="11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@</a:t>
            </a:r>
            <a:r>
              <a:rPr lang="ko" sz="1100">
                <a:solidFill>
                  <a:srgbClr val="404040"/>
                </a:solidFill>
              </a:rPr>
              <a:t>gmail.com</a:t>
            </a:r>
            <a:endParaRPr sz="110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텍스트이(가) 표시된 사진&#10;&#10;자동 생성된 설명" id="346" name="Google Shape;346;p37"/>
          <p:cNvPicPr preferRelativeResize="0"/>
          <p:nvPr/>
        </p:nvPicPr>
        <p:blipFill rotWithShape="1">
          <a:blip r:embed="rId3">
            <a:alphaModFix/>
          </a:blip>
          <a:srcRect b="26232" l="19689" r="18414" t="9059"/>
          <a:stretch/>
        </p:blipFill>
        <p:spPr>
          <a:xfrm>
            <a:off x="8511248" y="4600652"/>
            <a:ext cx="508400" cy="508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38"/>
          <p:cNvSpPr txBox="1"/>
          <p:nvPr/>
        </p:nvSpPr>
        <p:spPr>
          <a:xfrm>
            <a:off x="258359" y="254176"/>
            <a:ext cx="70143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lang="ko" sz="2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NLP project Flow </a:t>
            </a:r>
            <a:endParaRPr b="1" i="0" sz="2400" u="none" cap="none" strike="no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pSp>
        <p:nvGrpSpPr>
          <p:cNvPr id="352" name="Google Shape;352;p38"/>
          <p:cNvGrpSpPr/>
          <p:nvPr/>
        </p:nvGrpSpPr>
        <p:grpSpPr>
          <a:xfrm>
            <a:off x="2136938" y="2372425"/>
            <a:ext cx="1040150" cy="721800"/>
            <a:chOff x="679200" y="1301800"/>
            <a:chExt cx="1040150" cy="721800"/>
          </a:xfrm>
        </p:grpSpPr>
        <p:sp>
          <p:nvSpPr>
            <p:cNvPr id="353" name="Google Shape;353;p38"/>
            <p:cNvSpPr/>
            <p:nvPr/>
          </p:nvSpPr>
          <p:spPr>
            <a:xfrm>
              <a:off x="679200" y="1301800"/>
              <a:ext cx="1026000" cy="721800"/>
            </a:xfrm>
            <a:prstGeom prst="roundRect">
              <a:avLst>
                <a:gd fmla="val 16667" name="adj"/>
              </a:avLst>
            </a:prstGeom>
            <a:solidFill>
              <a:srgbClr val="FFE599"/>
            </a:solidFill>
            <a:ln cap="flat" cmpd="sng" w="9525">
              <a:solidFill>
                <a:srgbClr val="FF9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38"/>
            <p:cNvSpPr txBox="1"/>
            <p:nvPr/>
          </p:nvSpPr>
          <p:spPr>
            <a:xfrm>
              <a:off x="693350" y="1493350"/>
              <a:ext cx="10260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>
                  <a:latin typeface="NanumGothic ExtraBold"/>
                  <a:ea typeface="NanumGothic ExtraBold"/>
                  <a:cs typeface="NanumGothic ExtraBold"/>
                  <a:sym typeface="NanumGothic ExtraBold"/>
                </a:rPr>
                <a:t>Preprocessing</a:t>
              </a:r>
              <a:endParaRPr sz="1000">
                <a:latin typeface="NanumGothic ExtraBold"/>
                <a:ea typeface="NanumGothic ExtraBold"/>
                <a:cs typeface="NanumGothic ExtraBold"/>
                <a:sym typeface="NanumGothic ExtraBold"/>
              </a:endParaRPr>
            </a:p>
          </p:txBody>
        </p:sp>
      </p:grpSp>
      <p:grpSp>
        <p:nvGrpSpPr>
          <p:cNvPr id="355" name="Google Shape;355;p38"/>
          <p:cNvGrpSpPr/>
          <p:nvPr/>
        </p:nvGrpSpPr>
        <p:grpSpPr>
          <a:xfrm>
            <a:off x="3219700" y="2372425"/>
            <a:ext cx="1026000" cy="721800"/>
            <a:chOff x="679200" y="1301800"/>
            <a:chExt cx="1026000" cy="721800"/>
          </a:xfrm>
        </p:grpSpPr>
        <p:sp>
          <p:nvSpPr>
            <p:cNvPr id="356" name="Google Shape;356;p38"/>
            <p:cNvSpPr/>
            <p:nvPr/>
          </p:nvSpPr>
          <p:spPr>
            <a:xfrm>
              <a:off x="679200" y="1301800"/>
              <a:ext cx="1026000" cy="721800"/>
            </a:xfrm>
            <a:prstGeom prst="roundRect">
              <a:avLst>
                <a:gd fmla="val 16667" name="adj"/>
              </a:avLst>
            </a:prstGeom>
            <a:solidFill>
              <a:srgbClr val="FFE599"/>
            </a:solidFill>
            <a:ln cap="flat" cmpd="sng" w="9525">
              <a:solidFill>
                <a:srgbClr val="FF9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38"/>
            <p:cNvSpPr txBox="1"/>
            <p:nvPr/>
          </p:nvSpPr>
          <p:spPr>
            <a:xfrm>
              <a:off x="725550" y="1493350"/>
              <a:ext cx="9333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>
                  <a:latin typeface="NanumGothic ExtraBold"/>
                  <a:ea typeface="NanumGothic ExtraBold"/>
                  <a:cs typeface="NanumGothic ExtraBold"/>
                  <a:sym typeface="NanumGothic ExtraBold"/>
                </a:rPr>
                <a:t>Tokenization</a:t>
              </a:r>
              <a:endParaRPr sz="1000">
                <a:latin typeface="NanumGothic ExtraBold"/>
                <a:ea typeface="NanumGothic ExtraBold"/>
                <a:cs typeface="NanumGothic ExtraBold"/>
                <a:sym typeface="NanumGothic ExtraBold"/>
              </a:endParaRPr>
            </a:p>
          </p:txBody>
        </p:sp>
      </p:grpSp>
      <p:grpSp>
        <p:nvGrpSpPr>
          <p:cNvPr id="358" name="Google Shape;358;p38"/>
          <p:cNvGrpSpPr/>
          <p:nvPr/>
        </p:nvGrpSpPr>
        <p:grpSpPr>
          <a:xfrm>
            <a:off x="4291850" y="2372425"/>
            <a:ext cx="1026000" cy="721800"/>
            <a:chOff x="679200" y="1301800"/>
            <a:chExt cx="1026000" cy="721800"/>
          </a:xfrm>
        </p:grpSpPr>
        <p:sp>
          <p:nvSpPr>
            <p:cNvPr id="359" name="Google Shape;359;p38"/>
            <p:cNvSpPr/>
            <p:nvPr/>
          </p:nvSpPr>
          <p:spPr>
            <a:xfrm>
              <a:off x="679200" y="1301800"/>
              <a:ext cx="1026000" cy="721800"/>
            </a:xfrm>
            <a:prstGeom prst="roundRect">
              <a:avLst>
                <a:gd fmla="val 16667" name="adj"/>
              </a:avLst>
            </a:prstGeom>
            <a:solidFill>
              <a:srgbClr val="FFE599"/>
            </a:solidFill>
            <a:ln cap="flat" cmpd="sng" w="9525">
              <a:solidFill>
                <a:srgbClr val="FF9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38"/>
            <p:cNvSpPr txBox="1"/>
            <p:nvPr/>
          </p:nvSpPr>
          <p:spPr>
            <a:xfrm>
              <a:off x="725550" y="1416400"/>
              <a:ext cx="9333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>
                  <a:latin typeface="NanumGothic ExtraBold"/>
                  <a:ea typeface="NanumGothic ExtraBold"/>
                  <a:cs typeface="NanumGothic ExtraBold"/>
                  <a:sym typeface="NanumGothic ExtraBold"/>
                </a:rPr>
                <a:t>Token Encoding</a:t>
              </a:r>
              <a:endParaRPr sz="1000">
                <a:latin typeface="NanumGothic ExtraBold"/>
                <a:ea typeface="NanumGothic ExtraBold"/>
                <a:cs typeface="NanumGothic ExtraBold"/>
                <a:sym typeface="NanumGothic ExtraBold"/>
              </a:endParaRPr>
            </a:p>
          </p:txBody>
        </p:sp>
      </p:grpSp>
      <p:grpSp>
        <p:nvGrpSpPr>
          <p:cNvPr id="361" name="Google Shape;361;p38"/>
          <p:cNvGrpSpPr/>
          <p:nvPr/>
        </p:nvGrpSpPr>
        <p:grpSpPr>
          <a:xfrm>
            <a:off x="4291850" y="3203954"/>
            <a:ext cx="1026000" cy="371100"/>
            <a:chOff x="4277675" y="2133329"/>
            <a:chExt cx="1026000" cy="371100"/>
          </a:xfrm>
        </p:grpSpPr>
        <p:sp>
          <p:nvSpPr>
            <p:cNvPr id="362" name="Google Shape;362;p38"/>
            <p:cNvSpPr/>
            <p:nvPr/>
          </p:nvSpPr>
          <p:spPr>
            <a:xfrm>
              <a:off x="4277675" y="2133329"/>
              <a:ext cx="1026000" cy="371100"/>
            </a:xfrm>
            <a:prstGeom prst="roundRect">
              <a:avLst>
                <a:gd fmla="val 16667" name="adj"/>
              </a:avLst>
            </a:prstGeom>
            <a:solidFill>
              <a:srgbClr val="F6B26B"/>
            </a:solidFill>
            <a:ln cap="flat" cmpd="sng" w="9525">
              <a:solidFill>
                <a:srgbClr val="FF9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38"/>
            <p:cNvSpPr txBox="1"/>
            <p:nvPr/>
          </p:nvSpPr>
          <p:spPr>
            <a:xfrm>
              <a:off x="4324025" y="2157949"/>
              <a:ext cx="9333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>
                  <a:latin typeface="NanumGothic ExtraBold"/>
                  <a:ea typeface="NanumGothic ExtraBold"/>
                  <a:cs typeface="NanumGothic ExtraBold"/>
                  <a:sym typeface="NanumGothic ExtraBold"/>
                </a:rPr>
                <a:t>Token index</a:t>
              </a:r>
              <a:endParaRPr sz="1000">
                <a:latin typeface="NanumGothic ExtraBold"/>
                <a:ea typeface="NanumGothic ExtraBold"/>
                <a:cs typeface="NanumGothic ExtraBold"/>
                <a:sym typeface="NanumGothic ExtraBold"/>
              </a:endParaRPr>
            </a:p>
          </p:txBody>
        </p:sp>
      </p:grpSp>
      <p:grpSp>
        <p:nvGrpSpPr>
          <p:cNvPr id="364" name="Google Shape;364;p38"/>
          <p:cNvGrpSpPr/>
          <p:nvPr/>
        </p:nvGrpSpPr>
        <p:grpSpPr>
          <a:xfrm>
            <a:off x="4291850" y="3653529"/>
            <a:ext cx="1026000" cy="371100"/>
            <a:chOff x="4277675" y="2133329"/>
            <a:chExt cx="1026000" cy="371100"/>
          </a:xfrm>
        </p:grpSpPr>
        <p:sp>
          <p:nvSpPr>
            <p:cNvPr id="365" name="Google Shape;365;p38"/>
            <p:cNvSpPr/>
            <p:nvPr/>
          </p:nvSpPr>
          <p:spPr>
            <a:xfrm>
              <a:off x="4277675" y="2133329"/>
              <a:ext cx="1026000" cy="371100"/>
            </a:xfrm>
            <a:prstGeom prst="roundRect">
              <a:avLst>
                <a:gd fmla="val 16667" name="adj"/>
              </a:avLst>
            </a:prstGeom>
            <a:solidFill>
              <a:srgbClr val="F6B26B"/>
            </a:solidFill>
            <a:ln cap="flat" cmpd="sng" w="9525">
              <a:solidFill>
                <a:srgbClr val="FF9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38"/>
            <p:cNvSpPr txBox="1"/>
            <p:nvPr/>
          </p:nvSpPr>
          <p:spPr>
            <a:xfrm>
              <a:off x="4324025" y="2157949"/>
              <a:ext cx="9333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>
                  <a:latin typeface="NanumGothic ExtraBold"/>
                  <a:ea typeface="NanumGothic ExtraBold"/>
                  <a:cs typeface="NanumGothic ExtraBold"/>
                  <a:sym typeface="NanumGothic ExtraBold"/>
                </a:rPr>
                <a:t>Vocabulary</a:t>
              </a:r>
              <a:endParaRPr sz="1000">
                <a:latin typeface="NanumGothic ExtraBold"/>
                <a:ea typeface="NanumGothic ExtraBold"/>
                <a:cs typeface="NanumGothic ExtraBold"/>
                <a:sym typeface="NanumGothic ExtraBold"/>
              </a:endParaRPr>
            </a:p>
          </p:txBody>
        </p:sp>
      </p:grpSp>
      <p:grpSp>
        <p:nvGrpSpPr>
          <p:cNvPr id="367" name="Google Shape;367;p38"/>
          <p:cNvGrpSpPr/>
          <p:nvPr/>
        </p:nvGrpSpPr>
        <p:grpSpPr>
          <a:xfrm>
            <a:off x="2140475" y="3203979"/>
            <a:ext cx="1049175" cy="371100"/>
            <a:chOff x="4277675" y="2133329"/>
            <a:chExt cx="1049175" cy="371100"/>
          </a:xfrm>
        </p:grpSpPr>
        <p:sp>
          <p:nvSpPr>
            <p:cNvPr id="368" name="Google Shape;368;p38"/>
            <p:cNvSpPr/>
            <p:nvPr/>
          </p:nvSpPr>
          <p:spPr>
            <a:xfrm>
              <a:off x="4277675" y="2133329"/>
              <a:ext cx="1026000" cy="371100"/>
            </a:xfrm>
            <a:prstGeom prst="roundRect">
              <a:avLst>
                <a:gd fmla="val 16667" name="adj"/>
              </a:avLst>
            </a:prstGeom>
            <a:solidFill>
              <a:srgbClr val="F6B26B"/>
            </a:solidFill>
            <a:ln cap="flat" cmpd="sng" w="9525">
              <a:solidFill>
                <a:srgbClr val="FF9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38"/>
            <p:cNvSpPr txBox="1"/>
            <p:nvPr/>
          </p:nvSpPr>
          <p:spPr>
            <a:xfrm>
              <a:off x="4300850" y="2149525"/>
              <a:ext cx="10260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>
                  <a:latin typeface="NanumGothic ExtraBold"/>
                  <a:ea typeface="NanumGothic ExtraBold"/>
                  <a:cs typeface="NanumGothic ExtraBold"/>
                  <a:sym typeface="NanumGothic ExtraBold"/>
                </a:rPr>
                <a:t>Noise Remove</a:t>
              </a:r>
              <a:endParaRPr sz="1000">
                <a:latin typeface="NanumGothic ExtraBold"/>
                <a:ea typeface="NanumGothic ExtraBold"/>
                <a:cs typeface="NanumGothic ExtraBold"/>
                <a:sym typeface="NanumGothic ExtraBold"/>
              </a:endParaRPr>
            </a:p>
          </p:txBody>
        </p:sp>
      </p:grpSp>
      <p:grpSp>
        <p:nvGrpSpPr>
          <p:cNvPr id="370" name="Google Shape;370;p38"/>
          <p:cNvGrpSpPr/>
          <p:nvPr/>
        </p:nvGrpSpPr>
        <p:grpSpPr>
          <a:xfrm>
            <a:off x="2140475" y="3653529"/>
            <a:ext cx="1049175" cy="371100"/>
            <a:chOff x="4277675" y="2133329"/>
            <a:chExt cx="1049175" cy="371100"/>
          </a:xfrm>
        </p:grpSpPr>
        <p:sp>
          <p:nvSpPr>
            <p:cNvPr id="371" name="Google Shape;371;p38"/>
            <p:cNvSpPr/>
            <p:nvPr/>
          </p:nvSpPr>
          <p:spPr>
            <a:xfrm>
              <a:off x="4277675" y="2133329"/>
              <a:ext cx="1026000" cy="371100"/>
            </a:xfrm>
            <a:prstGeom prst="roundRect">
              <a:avLst>
                <a:gd fmla="val 16667" name="adj"/>
              </a:avLst>
            </a:prstGeom>
            <a:solidFill>
              <a:srgbClr val="F6B26B"/>
            </a:solidFill>
            <a:ln cap="flat" cmpd="sng" w="9525">
              <a:solidFill>
                <a:srgbClr val="FF9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38"/>
            <p:cNvSpPr txBox="1"/>
            <p:nvPr/>
          </p:nvSpPr>
          <p:spPr>
            <a:xfrm>
              <a:off x="4300850" y="2149525"/>
              <a:ext cx="10260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>
                  <a:latin typeface="NanumGothic ExtraBold"/>
                  <a:ea typeface="NanumGothic ExtraBold"/>
                  <a:cs typeface="NanumGothic ExtraBold"/>
                  <a:sym typeface="NanumGothic ExtraBold"/>
                </a:rPr>
                <a:t>Normalization</a:t>
              </a:r>
              <a:endParaRPr sz="1000">
                <a:latin typeface="NanumGothic ExtraBold"/>
                <a:ea typeface="NanumGothic ExtraBold"/>
                <a:cs typeface="NanumGothic ExtraBold"/>
                <a:sym typeface="NanumGothic ExtraBold"/>
              </a:endParaRPr>
            </a:p>
          </p:txBody>
        </p:sp>
      </p:grpSp>
      <p:grpSp>
        <p:nvGrpSpPr>
          <p:cNvPr id="373" name="Google Shape;373;p38"/>
          <p:cNvGrpSpPr/>
          <p:nvPr/>
        </p:nvGrpSpPr>
        <p:grpSpPr>
          <a:xfrm>
            <a:off x="2140475" y="4103075"/>
            <a:ext cx="1037575" cy="371104"/>
            <a:chOff x="4277675" y="2133325"/>
            <a:chExt cx="1037575" cy="371104"/>
          </a:xfrm>
        </p:grpSpPr>
        <p:sp>
          <p:nvSpPr>
            <p:cNvPr id="374" name="Google Shape;374;p38"/>
            <p:cNvSpPr/>
            <p:nvPr/>
          </p:nvSpPr>
          <p:spPr>
            <a:xfrm>
              <a:off x="4277675" y="2133329"/>
              <a:ext cx="1026000" cy="371100"/>
            </a:xfrm>
            <a:prstGeom prst="roundRect">
              <a:avLst>
                <a:gd fmla="val 16667" name="adj"/>
              </a:avLst>
            </a:prstGeom>
            <a:solidFill>
              <a:srgbClr val="F6B26B"/>
            </a:solidFill>
            <a:ln cap="flat" cmpd="sng" w="9525">
              <a:solidFill>
                <a:srgbClr val="FF9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38"/>
            <p:cNvSpPr txBox="1"/>
            <p:nvPr/>
          </p:nvSpPr>
          <p:spPr>
            <a:xfrm>
              <a:off x="4289250" y="2133325"/>
              <a:ext cx="10260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>
                  <a:latin typeface="NanumGothic ExtraBold"/>
                  <a:ea typeface="NanumGothic ExtraBold"/>
                  <a:cs typeface="NanumGothic ExtraBold"/>
                  <a:sym typeface="NanumGothic ExtraBold"/>
                </a:rPr>
                <a:t>Labeling</a:t>
              </a:r>
              <a:endParaRPr sz="1000">
                <a:latin typeface="NanumGothic ExtraBold"/>
                <a:ea typeface="NanumGothic ExtraBold"/>
                <a:cs typeface="NanumGothic ExtraBold"/>
                <a:sym typeface="NanumGothic ExtraBold"/>
              </a:endParaRPr>
            </a:p>
          </p:txBody>
        </p:sp>
      </p:grpSp>
      <p:pic>
        <p:nvPicPr>
          <p:cNvPr id="376" name="Google Shape;37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7182625" y="1495075"/>
            <a:ext cx="348725" cy="2476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7" name="Google Shape;377;p38"/>
          <p:cNvGrpSpPr/>
          <p:nvPr/>
        </p:nvGrpSpPr>
        <p:grpSpPr>
          <a:xfrm>
            <a:off x="7656250" y="2372425"/>
            <a:ext cx="1026000" cy="721800"/>
            <a:chOff x="5477175" y="1301800"/>
            <a:chExt cx="1026000" cy="721800"/>
          </a:xfrm>
        </p:grpSpPr>
        <p:sp>
          <p:nvSpPr>
            <p:cNvPr id="378" name="Google Shape;378;p38"/>
            <p:cNvSpPr/>
            <p:nvPr/>
          </p:nvSpPr>
          <p:spPr>
            <a:xfrm>
              <a:off x="5477175" y="1301800"/>
              <a:ext cx="1026000" cy="721800"/>
            </a:xfrm>
            <a:prstGeom prst="roundRect">
              <a:avLst>
                <a:gd fmla="val 16667" name="adj"/>
              </a:avLst>
            </a:prstGeom>
            <a:solidFill>
              <a:srgbClr val="B4A7D6"/>
            </a:solidFill>
            <a:ln cap="flat" cmpd="sng" w="9525">
              <a:solidFill>
                <a:srgbClr val="99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38"/>
            <p:cNvSpPr txBox="1"/>
            <p:nvPr/>
          </p:nvSpPr>
          <p:spPr>
            <a:xfrm>
              <a:off x="5523525" y="1416400"/>
              <a:ext cx="9333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>
                  <a:latin typeface="NanumGothic ExtraBold"/>
                  <a:ea typeface="NanumGothic ExtraBold"/>
                  <a:cs typeface="NanumGothic ExtraBold"/>
                  <a:sym typeface="NanumGothic ExtraBold"/>
                </a:rPr>
                <a:t>Model</a:t>
              </a:r>
              <a:endParaRPr sz="1000">
                <a:latin typeface="NanumGothic ExtraBold"/>
                <a:ea typeface="NanumGothic ExtraBold"/>
                <a:cs typeface="NanumGothic ExtraBold"/>
                <a:sym typeface="NanumGothic ExtraBold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>
                  <a:latin typeface="NanumGothic ExtraBold"/>
                  <a:ea typeface="NanumGothic ExtraBold"/>
                  <a:cs typeface="NanumGothic ExtraBold"/>
                  <a:sym typeface="NanumGothic ExtraBold"/>
                </a:rPr>
                <a:t>Inputs</a:t>
              </a:r>
              <a:endParaRPr sz="1000">
                <a:latin typeface="NanumGothic ExtraBold"/>
                <a:ea typeface="NanumGothic ExtraBold"/>
                <a:cs typeface="NanumGothic ExtraBold"/>
                <a:sym typeface="NanumGothic ExtraBold"/>
              </a:endParaRPr>
            </a:p>
          </p:txBody>
        </p:sp>
      </p:grpSp>
      <p:grpSp>
        <p:nvGrpSpPr>
          <p:cNvPr id="380" name="Google Shape;380;p38"/>
          <p:cNvGrpSpPr/>
          <p:nvPr/>
        </p:nvGrpSpPr>
        <p:grpSpPr>
          <a:xfrm>
            <a:off x="5954038" y="1429725"/>
            <a:ext cx="1026000" cy="721800"/>
            <a:chOff x="5477175" y="1301800"/>
            <a:chExt cx="1026000" cy="721800"/>
          </a:xfrm>
        </p:grpSpPr>
        <p:sp>
          <p:nvSpPr>
            <p:cNvPr id="381" name="Google Shape;381;p38"/>
            <p:cNvSpPr/>
            <p:nvPr/>
          </p:nvSpPr>
          <p:spPr>
            <a:xfrm>
              <a:off x="5477175" y="1301800"/>
              <a:ext cx="1026000" cy="721800"/>
            </a:xfrm>
            <a:prstGeom prst="roundRect">
              <a:avLst>
                <a:gd fmla="val 16667" name="adj"/>
              </a:avLst>
            </a:prstGeom>
            <a:solidFill>
              <a:srgbClr val="B4A7D6"/>
            </a:solidFill>
            <a:ln cap="flat" cmpd="sng" w="9525">
              <a:solidFill>
                <a:srgbClr val="99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38"/>
            <p:cNvSpPr txBox="1"/>
            <p:nvPr/>
          </p:nvSpPr>
          <p:spPr>
            <a:xfrm>
              <a:off x="5523525" y="1416400"/>
              <a:ext cx="9333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>
                  <a:latin typeface="NanumGothic ExtraBold"/>
                  <a:ea typeface="NanumGothic ExtraBold"/>
                  <a:cs typeface="NanumGothic ExtraBold"/>
                  <a:sym typeface="NanumGothic ExtraBold"/>
                </a:rPr>
                <a:t>One-hot</a:t>
              </a:r>
              <a:endParaRPr sz="1000">
                <a:latin typeface="NanumGothic ExtraBold"/>
                <a:ea typeface="NanumGothic ExtraBold"/>
                <a:cs typeface="NanumGothic ExtraBold"/>
                <a:sym typeface="NanumGothic ExtraBold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>
                  <a:latin typeface="NanumGothic ExtraBold"/>
                  <a:ea typeface="NanumGothic ExtraBold"/>
                  <a:cs typeface="NanumGothic ExtraBold"/>
                  <a:sym typeface="NanumGothic ExtraBold"/>
                </a:rPr>
                <a:t>Encoding</a:t>
              </a:r>
              <a:endParaRPr sz="1000">
                <a:latin typeface="NanumGothic ExtraBold"/>
                <a:ea typeface="NanumGothic ExtraBold"/>
                <a:cs typeface="NanumGothic ExtraBold"/>
                <a:sym typeface="NanumGothic ExtraBold"/>
              </a:endParaRPr>
            </a:p>
          </p:txBody>
        </p:sp>
      </p:grpSp>
      <p:grpSp>
        <p:nvGrpSpPr>
          <p:cNvPr id="383" name="Google Shape;383;p38"/>
          <p:cNvGrpSpPr/>
          <p:nvPr/>
        </p:nvGrpSpPr>
        <p:grpSpPr>
          <a:xfrm>
            <a:off x="5968188" y="2372425"/>
            <a:ext cx="1037700" cy="721800"/>
            <a:chOff x="5477175" y="1301800"/>
            <a:chExt cx="1037700" cy="721800"/>
          </a:xfrm>
        </p:grpSpPr>
        <p:sp>
          <p:nvSpPr>
            <p:cNvPr id="384" name="Google Shape;384;p38"/>
            <p:cNvSpPr/>
            <p:nvPr/>
          </p:nvSpPr>
          <p:spPr>
            <a:xfrm>
              <a:off x="5477175" y="1301800"/>
              <a:ext cx="1026000" cy="721800"/>
            </a:xfrm>
            <a:prstGeom prst="roundRect">
              <a:avLst>
                <a:gd fmla="val 16667" name="adj"/>
              </a:avLst>
            </a:prstGeom>
            <a:solidFill>
              <a:srgbClr val="B4A7D6"/>
            </a:solidFill>
            <a:ln cap="flat" cmpd="sng" w="9525">
              <a:solidFill>
                <a:srgbClr val="99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38"/>
            <p:cNvSpPr txBox="1"/>
            <p:nvPr/>
          </p:nvSpPr>
          <p:spPr>
            <a:xfrm>
              <a:off x="5477175" y="1416400"/>
              <a:ext cx="10377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>
                  <a:latin typeface="NanumGothic ExtraBold"/>
                  <a:ea typeface="NanumGothic ExtraBold"/>
                  <a:cs typeface="NanumGothic ExtraBold"/>
                  <a:sym typeface="NanumGothic ExtraBold"/>
                </a:rPr>
                <a:t>Count Vectors</a:t>
              </a:r>
              <a:endParaRPr sz="1000">
                <a:latin typeface="NanumGothic ExtraBold"/>
                <a:ea typeface="NanumGothic ExtraBold"/>
                <a:cs typeface="NanumGothic ExtraBold"/>
                <a:sym typeface="NanumGothic ExtraBold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>
                  <a:latin typeface="NanumGothic ExtraBold"/>
                  <a:ea typeface="NanumGothic ExtraBold"/>
                  <a:cs typeface="NanumGothic ExtraBold"/>
                  <a:sym typeface="NanumGothic ExtraBold"/>
                </a:rPr>
                <a:t>(TF-IDF)</a:t>
              </a:r>
              <a:endParaRPr sz="1000">
                <a:latin typeface="NanumGothic ExtraBold"/>
                <a:ea typeface="NanumGothic ExtraBold"/>
                <a:cs typeface="NanumGothic ExtraBold"/>
                <a:sym typeface="NanumGothic ExtraBold"/>
              </a:endParaRPr>
            </a:p>
          </p:txBody>
        </p:sp>
      </p:grpSp>
      <p:grpSp>
        <p:nvGrpSpPr>
          <p:cNvPr id="386" name="Google Shape;386;p38"/>
          <p:cNvGrpSpPr/>
          <p:nvPr/>
        </p:nvGrpSpPr>
        <p:grpSpPr>
          <a:xfrm>
            <a:off x="5968188" y="3315125"/>
            <a:ext cx="1037700" cy="721800"/>
            <a:chOff x="5477175" y="1301800"/>
            <a:chExt cx="1037700" cy="721800"/>
          </a:xfrm>
        </p:grpSpPr>
        <p:sp>
          <p:nvSpPr>
            <p:cNvPr id="387" name="Google Shape;387;p38"/>
            <p:cNvSpPr/>
            <p:nvPr/>
          </p:nvSpPr>
          <p:spPr>
            <a:xfrm>
              <a:off x="5477175" y="1301800"/>
              <a:ext cx="1026000" cy="721800"/>
            </a:xfrm>
            <a:prstGeom prst="roundRect">
              <a:avLst>
                <a:gd fmla="val 16667" name="adj"/>
              </a:avLst>
            </a:prstGeom>
            <a:solidFill>
              <a:srgbClr val="B4A7D6"/>
            </a:solidFill>
            <a:ln cap="flat" cmpd="sng" w="9525">
              <a:solidFill>
                <a:srgbClr val="99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38"/>
            <p:cNvSpPr txBox="1"/>
            <p:nvPr/>
          </p:nvSpPr>
          <p:spPr>
            <a:xfrm>
              <a:off x="5477175" y="1416400"/>
              <a:ext cx="10377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>
                  <a:latin typeface="NanumGothic ExtraBold"/>
                  <a:ea typeface="NanumGothic ExtraBold"/>
                  <a:cs typeface="NanumGothic ExtraBold"/>
                  <a:sym typeface="NanumGothic ExtraBold"/>
                </a:rPr>
                <a:t>Word</a:t>
              </a:r>
              <a:endParaRPr sz="1000">
                <a:latin typeface="NanumGothic ExtraBold"/>
                <a:ea typeface="NanumGothic ExtraBold"/>
                <a:cs typeface="NanumGothic ExtraBold"/>
                <a:sym typeface="NanumGothic ExtraBold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>
                  <a:latin typeface="NanumGothic ExtraBold"/>
                  <a:ea typeface="NanumGothic ExtraBold"/>
                  <a:cs typeface="NanumGothic ExtraBold"/>
                  <a:sym typeface="NanumGothic ExtraBold"/>
                </a:rPr>
                <a:t>Embeddings</a:t>
              </a:r>
              <a:endParaRPr sz="1000">
                <a:latin typeface="NanumGothic ExtraBold"/>
                <a:ea typeface="NanumGothic ExtraBold"/>
                <a:cs typeface="NanumGothic ExtraBold"/>
                <a:sym typeface="NanumGothic ExtraBold"/>
              </a:endParaRPr>
            </a:p>
          </p:txBody>
        </p:sp>
      </p:grpSp>
      <p:grpSp>
        <p:nvGrpSpPr>
          <p:cNvPr id="389" name="Google Shape;389;p38"/>
          <p:cNvGrpSpPr/>
          <p:nvPr/>
        </p:nvGrpSpPr>
        <p:grpSpPr>
          <a:xfrm>
            <a:off x="1054175" y="1158950"/>
            <a:ext cx="1026000" cy="721800"/>
            <a:chOff x="679200" y="1301800"/>
            <a:chExt cx="1026000" cy="721800"/>
          </a:xfrm>
        </p:grpSpPr>
        <p:sp>
          <p:nvSpPr>
            <p:cNvPr id="390" name="Google Shape;390;p38"/>
            <p:cNvSpPr/>
            <p:nvPr/>
          </p:nvSpPr>
          <p:spPr>
            <a:xfrm>
              <a:off x="679200" y="1301800"/>
              <a:ext cx="1026000" cy="721800"/>
            </a:xfrm>
            <a:prstGeom prst="roundRect">
              <a:avLst>
                <a:gd fmla="val 16667" name="adj"/>
              </a:avLst>
            </a:prstGeom>
            <a:solidFill>
              <a:srgbClr val="F4CCCC"/>
            </a:solidFill>
            <a:ln cap="flat" cmpd="sng" w="9525">
              <a:solidFill>
                <a:srgbClr val="C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38"/>
            <p:cNvSpPr txBox="1"/>
            <p:nvPr/>
          </p:nvSpPr>
          <p:spPr>
            <a:xfrm>
              <a:off x="799650" y="1462600"/>
              <a:ext cx="8631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latin typeface="NanumGothic ExtraBold"/>
                  <a:ea typeface="NanumGothic ExtraBold"/>
                  <a:cs typeface="NanumGothic ExtraBold"/>
                  <a:sym typeface="NanumGothic ExtraBold"/>
                </a:rPr>
                <a:t>Corpus</a:t>
              </a:r>
              <a:endParaRPr>
                <a:latin typeface="NanumGothic ExtraBold"/>
                <a:ea typeface="NanumGothic ExtraBold"/>
                <a:cs typeface="NanumGothic ExtraBold"/>
                <a:sym typeface="NanumGothic ExtraBold"/>
              </a:endParaRPr>
            </a:p>
          </p:txBody>
        </p:sp>
      </p:grpSp>
      <p:sp>
        <p:nvSpPr>
          <p:cNvPr id="392" name="Google Shape;392;p38"/>
          <p:cNvSpPr txBox="1"/>
          <p:nvPr/>
        </p:nvSpPr>
        <p:spPr>
          <a:xfrm>
            <a:off x="2226450" y="1212825"/>
            <a:ext cx="10842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latin typeface="Malgun Gothic"/>
                <a:ea typeface="Malgun Gothic"/>
                <a:cs typeface="Malgun Gothic"/>
                <a:sym typeface="Malgun Gothic"/>
              </a:rPr>
              <a:t>데이터 수집</a:t>
            </a:r>
            <a:endParaRPr sz="12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latin typeface="Malgun Gothic"/>
                <a:ea typeface="Malgun Gothic"/>
                <a:cs typeface="Malgun Gothic"/>
                <a:sym typeface="Malgun Gothic"/>
              </a:rPr>
              <a:t>-</a:t>
            </a:r>
            <a:r>
              <a:rPr lang="ko" sz="900">
                <a:latin typeface="Malgun Gothic"/>
                <a:ea typeface="Malgun Gothic"/>
                <a:cs typeface="Malgun Gothic"/>
                <a:sym typeface="Malgun Gothic"/>
              </a:rPr>
              <a:t> 구입, 외주</a:t>
            </a:r>
            <a:endParaRPr sz="9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latin typeface="Malgun Gothic"/>
                <a:ea typeface="Malgun Gothic"/>
                <a:cs typeface="Malgun Gothic"/>
                <a:sym typeface="Malgun Gothic"/>
              </a:rPr>
              <a:t>- 크롤링</a:t>
            </a:r>
            <a:endParaRPr sz="9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393" name="Google Shape;393;p38"/>
          <p:cNvGrpSpPr/>
          <p:nvPr/>
        </p:nvGrpSpPr>
        <p:grpSpPr>
          <a:xfrm>
            <a:off x="1054175" y="2372425"/>
            <a:ext cx="1026000" cy="721800"/>
            <a:chOff x="679200" y="1301800"/>
            <a:chExt cx="1026000" cy="721800"/>
          </a:xfrm>
        </p:grpSpPr>
        <p:sp>
          <p:nvSpPr>
            <p:cNvPr id="394" name="Google Shape;394;p38"/>
            <p:cNvSpPr/>
            <p:nvPr/>
          </p:nvSpPr>
          <p:spPr>
            <a:xfrm>
              <a:off x="679200" y="1301800"/>
              <a:ext cx="1026000" cy="721800"/>
            </a:xfrm>
            <a:prstGeom prst="roundRect">
              <a:avLst>
                <a:gd fmla="val 16667" name="adj"/>
              </a:avLst>
            </a:prstGeom>
            <a:solidFill>
              <a:srgbClr val="FFE599"/>
            </a:solidFill>
            <a:ln cap="flat" cmpd="sng" w="9525">
              <a:solidFill>
                <a:srgbClr val="FF9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38"/>
            <p:cNvSpPr txBox="1"/>
            <p:nvPr/>
          </p:nvSpPr>
          <p:spPr>
            <a:xfrm>
              <a:off x="926950" y="1477450"/>
              <a:ext cx="587100" cy="38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300">
                  <a:latin typeface="NanumGothic ExtraBold"/>
                  <a:ea typeface="NanumGothic ExtraBold"/>
                  <a:cs typeface="NanumGothic ExtraBold"/>
                  <a:sym typeface="NanumGothic ExtraBold"/>
                </a:rPr>
                <a:t>EDA</a:t>
              </a:r>
              <a:endParaRPr sz="1300">
                <a:latin typeface="NanumGothic ExtraBold"/>
                <a:ea typeface="NanumGothic ExtraBold"/>
                <a:cs typeface="NanumGothic ExtraBold"/>
                <a:sym typeface="NanumGothic ExtraBold"/>
              </a:endParaRPr>
            </a:p>
          </p:txBody>
        </p:sp>
      </p:grpSp>
      <p:sp>
        <p:nvSpPr>
          <p:cNvPr id="396" name="Google Shape;396;p38"/>
          <p:cNvSpPr txBox="1"/>
          <p:nvPr/>
        </p:nvSpPr>
        <p:spPr>
          <a:xfrm>
            <a:off x="3223403" y="3094225"/>
            <a:ext cx="1084200" cy="19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latin typeface="Nanum Gothic"/>
                <a:ea typeface="Nanum Gothic"/>
                <a:cs typeface="Nanum Gothic"/>
                <a:sym typeface="Nanum Gothic"/>
              </a:rPr>
              <a:t>공백토큰화</a:t>
            </a:r>
            <a:endParaRPr sz="9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latin typeface="Nanum Gothic"/>
                <a:ea typeface="Nanum Gothic"/>
                <a:cs typeface="Nanum Gothic"/>
                <a:sym typeface="Nanum Gothic"/>
              </a:rPr>
              <a:t>형태소토큰화</a:t>
            </a:r>
            <a:endParaRPr sz="9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latin typeface="Nanum Gothic"/>
                <a:ea typeface="Nanum Gothic"/>
                <a:cs typeface="Nanum Gothic"/>
                <a:sym typeface="Nanum Gothic"/>
              </a:rPr>
              <a:t>  KoNlpy</a:t>
            </a:r>
            <a:endParaRPr sz="9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latin typeface="Nanum Gothic"/>
                <a:ea typeface="Nanum Gothic"/>
                <a:cs typeface="Nanum Gothic"/>
                <a:sym typeface="Nanum Gothic"/>
              </a:rPr>
              <a:t>  -Hannanum</a:t>
            </a:r>
            <a:endParaRPr sz="9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latin typeface="Nanum Gothic"/>
                <a:ea typeface="Nanum Gothic"/>
                <a:cs typeface="Nanum Gothic"/>
                <a:sym typeface="Nanum Gothic"/>
              </a:rPr>
              <a:t>  -kkma</a:t>
            </a:r>
            <a:endParaRPr sz="9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latin typeface="Nanum Gothic"/>
                <a:ea typeface="Nanum Gothic"/>
                <a:cs typeface="Nanum Gothic"/>
                <a:sym typeface="Nanum Gothic"/>
              </a:rPr>
              <a:t>  -komoran</a:t>
            </a:r>
            <a:endParaRPr sz="9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latin typeface="Nanum Gothic"/>
                <a:ea typeface="Nanum Gothic"/>
                <a:cs typeface="Nanum Gothic"/>
                <a:sym typeface="Nanum Gothic"/>
              </a:rPr>
              <a:t>  -Mecab</a:t>
            </a:r>
            <a:endParaRPr sz="9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latin typeface="Nanum Gothic"/>
                <a:ea typeface="Nanum Gothic"/>
                <a:cs typeface="Nanum Gothic"/>
                <a:sym typeface="Nanum Gothic"/>
              </a:rPr>
              <a:t>  -Twitter(okt)</a:t>
            </a:r>
            <a:endParaRPr sz="9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latin typeface="Nanum Gothic"/>
                <a:ea typeface="Nanum Gothic"/>
                <a:cs typeface="Nanum Gothic"/>
                <a:sym typeface="Nanum Gothic"/>
              </a:rPr>
              <a:t>서브워드토큰화</a:t>
            </a:r>
            <a:endParaRPr sz="9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latin typeface="Nanum Gothic"/>
                <a:ea typeface="Nanum Gothic"/>
                <a:cs typeface="Nanum Gothic"/>
                <a:sym typeface="Nanum Gothic"/>
              </a:rPr>
              <a:t>  -Bpe</a:t>
            </a:r>
            <a:endParaRPr sz="9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latin typeface="Nanum Gothic"/>
                <a:ea typeface="Nanum Gothic"/>
                <a:cs typeface="Nanum Gothic"/>
                <a:sym typeface="Nanum Gothic"/>
              </a:rPr>
              <a:t>  -Wordpiece</a:t>
            </a:r>
            <a:endParaRPr sz="9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latin typeface="Nanum Gothic"/>
                <a:ea typeface="Nanum Gothic"/>
                <a:cs typeface="Nanum Gothic"/>
                <a:sym typeface="Nanum Gothic"/>
              </a:rPr>
              <a:t>  -Sentencepiece</a:t>
            </a:r>
            <a:endParaRPr sz="9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latin typeface="Nanum Gothic"/>
                <a:ea typeface="Nanum Gothic"/>
                <a:cs typeface="Nanum Gothic"/>
                <a:sym typeface="Nanum Gothic"/>
              </a:rPr>
              <a:t>  -BertTokenizer</a:t>
            </a:r>
            <a:endParaRPr sz="9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97" name="Google Shape;397;p38"/>
          <p:cNvSpPr/>
          <p:nvPr/>
        </p:nvSpPr>
        <p:spPr>
          <a:xfrm>
            <a:off x="1213475" y="1999425"/>
            <a:ext cx="707400" cy="2418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p38"/>
          <p:cNvSpPr/>
          <p:nvPr/>
        </p:nvSpPr>
        <p:spPr>
          <a:xfrm rot="-5400000">
            <a:off x="5289325" y="2619625"/>
            <a:ext cx="707400" cy="2418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p38"/>
          <p:cNvSpPr txBox="1"/>
          <p:nvPr/>
        </p:nvSpPr>
        <p:spPr>
          <a:xfrm>
            <a:off x="3736625" y="833250"/>
            <a:ext cx="1084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latin typeface="Nanum Gothic"/>
                <a:ea typeface="Nanum Gothic"/>
                <a:cs typeface="Nanum Gothic"/>
                <a:sym typeface="Nanum Gothic"/>
              </a:rPr>
              <a:t>텍스트</a:t>
            </a:r>
            <a:endParaRPr b="1" sz="20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00" name="Google Shape;400;p38"/>
          <p:cNvSpPr txBox="1"/>
          <p:nvPr/>
        </p:nvSpPr>
        <p:spPr>
          <a:xfrm>
            <a:off x="5799275" y="833250"/>
            <a:ext cx="1084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latin typeface="Nanum Gothic"/>
                <a:ea typeface="Nanum Gothic"/>
                <a:cs typeface="Nanum Gothic"/>
                <a:sym typeface="Nanum Gothic"/>
              </a:rPr>
              <a:t>수치</a:t>
            </a:r>
            <a:endParaRPr b="1" sz="20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01" name="Google Shape;401;p38"/>
          <p:cNvSpPr/>
          <p:nvPr/>
        </p:nvSpPr>
        <p:spPr>
          <a:xfrm rot="-5400000">
            <a:off x="5116950" y="613950"/>
            <a:ext cx="268200" cy="9312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C00000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2" name="Google Shape;402;p38"/>
          <p:cNvGrpSpPr/>
          <p:nvPr/>
        </p:nvGrpSpPr>
        <p:grpSpPr>
          <a:xfrm>
            <a:off x="6505350" y="4332350"/>
            <a:ext cx="1026000" cy="530100"/>
            <a:chOff x="5477175" y="1493350"/>
            <a:chExt cx="1026000" cy="530100"/>
          </a:xfrm>
        </p:grpSpPr>
        <p:sp>
          <p:nvSpPr>
            <p:cNvPr id="403" name="Google Shape;403;p38"/>
            <p:cNvSpPr/>
            <p:nvPr/>
          </p:nvSpPr>
          <p:spPr>
            <a:xfrm>
              <a:off x="5477175" y="1493350"/>
              <a:ext cx="1026000" cy="530100"/>
            </a:xfrm>
            <a:prstGeom prst="roundRect">
              <a:avLst>
                <a:gd fmla="val 16667" name="adj"/>
              </a:avLst>
            </a:prstGeom>
            <a:solidFill>
              <a:srgbClr val="6D9EEB"/>
            </a:solidFill>
            <a:ln cap="flat" cmpd="sng" w="9525">
              <a:solidFill>
                <a:srgbClr val="0B539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38"/>
            <p:cNvSpPr txBox="1"/>
            <p:nvPr/>
          </p:nvSpPr>
          <p:spPr>
            <a:xfrm>
              <a:off x="5523525" y="1589050"/>
              <a:ext cx="9333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>
                  <a:latin typeface="NanumGothic ExtraBold"/>
                  <a:ea typeface="NanumGothic ExtraBold"/>
                  <a:cs typeface="NanumGothic ExtraBold"/>
                  <a:sym typeface="NanumGothic ExtraBold"/>
                </a:rPr>
                <a:t>Prediction</a:t>
              </a:r>
              <a:endParaRPr sz="1000">
                <a:latin typeface="NanumGothic ExtraBold"/>
                <a:ea typeface="NanumGothic ExtraBold"/>
                <a:cs typeface="NanumGothic ExtraBold"/>
                <a:sym typeface="NanumGothic ExtraBold"/>
              </a:endParaRPr>
            </a:p>
          </p:txBody>
        </p:sp>
      </p:grpSp>
      <p:grpSp>
        <p:nvGrpSpPr>
          <p:cNvPr id="405" name="Google Shape;405;p38"/>
          <p:cNvGrpSpPr/>
          <p:nvPr/>
        </p:nvGrpSpPr>
        <p:grpSpPr>
          <a:xfrm>
            <a:off x="5354450" y="4332350"/>
            <a:ext cx="1026000" cy="530100"/>
            <a:chOff x="5477175" y="1493350"/>
            <a:chExt cx="1026000" cy="530100"/>
          </a:xfrm>
        </p:grpSpPr>
        <p:sp>
          <p:nvSpPr>
            <p:cNvPr id="406" name="Google Shape;406;p38"/>
            <p:cNvSpPr/>
            <p:nvPr/>
          </p:nvSpPr>
          <p:spPr>
            <a:xfrm>
              <a:off x="5477175" y="1493350"/>
              <a:ext cx="1026000" cy="530100"/>
            </a:xfrm>
            <a:prstGeom prst="roundRect">
              <a:avLst>
                <a:gd fmla="val 16667" name="adj"/>
              </a:avLst>
            </a:prstGeom>
            <a:solidFill>
              <a:srgbClr val="6D9EEB"/>
            </a:solidFill>
            <a:ln cap="flat" cmpd="sng" w="9525">
              <a:solidFill>
                <a:srgbClr val="0B539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38"/>
            <p:cNvSpPr txBox="1"/>
            <p:nvPr/>
          </p:nvSpPr>
          <p:spPr>
            <a:xfrm>
              <a:off x="5523525" y="1589050"/>
              <a:ext cx="9333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>
                  <a:latin typeface="NanumGothic ExtraBold"/>
                  <a:ea typeface="NanumGothic ExtraBold"/>
                  <a:cs typeface="NanumGothic ExtraBold"/>
                  <a:sym typeface="NanumGothic ExtraBold"/>
                </a:rPr>
                <a:t>Test</a:t>
              </a:r>
              <a:endParaRPr sz="1000">
                <a:latin typeface="NanumGothic ExtraBold"/>
                <a:ea typeface="NanumGothic ExtraBold"/>
                <a:cs typeface="NanumGothic ExtraBold"/>
                <a:sym typeface="NanumGothic ExtraBold"/>
              </a:endParaRPr>
            </a:p>
          </p:txBody>
        </p:sp>
      </p:grpSp>
      <p:sp>
        <p:nvSpPr>
          <p:cNvPr id="408" name="Google Shape;408;p38"/>
          <p:cNvSpPr/>
          <p:nvPr/>
        </p:nvSpPr>
        <p:spPr>
          <a:xfrm>
            <a:off x="7946350" y="3203950"/>
            <a:ext cx="445800" cy="10014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9" name="Google Shape;409;p38"/>
          <p:cNvGrpSpPr/>
          <p:nvPr/>
        </p:nvGrpSpPr>
        <p:grpSpPr>
          <a:xfrm>
            <a:off x="4291850" y="4103054"/>
            <a:ext cx="1026000" cy="371100"/>
            <a:chOff x="4277675" y="2133329"/>
            <a:chExt cx="1026000" cy="371100"/>
          </a:xfrm>
        </p:grpSpPr>
        <p:sp>
          <p:nvSpPr>
            <p:cNvPr id="410" name="Google Shape;410;p38"/>
            <p:cNvSpPr/>
            <p:nvPr/>
          </p:nvSpPr>
          <p:spPr>
            <a:xfrm>
              <a:off x="4277675" y="2133329"/>
              <a:ext cx="1026000" cy="371100"/>
            </a:xfrm>
            <a:prstGeom prst="roundRect">
              <a:avLst>
                <a:gd fmla="val 16667" name="adj"/>
              </a:avLst>
            </a:prstGeom>
            <a:solidFill>
              <a:srgbClr val="F6B26B"/>
            </a:solidFill>
            <a:ln cap="flat" cmpd="sng" w="9525">
              <a:solidFill>
                <a:srgbClr val="FF9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38"/>
            <p:cNvSpPr txBox="1"/>
            <p:nvPr/>
          </p:nvSpPr>
          <p:spPr>
            <a:xfrm>
              <a:off x="4324025" y="2157949"/>
              <a:ext cx="9333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>
                  <a:latin typeface="NanumGothic ExtraBold"/>
                  <a:ea typeface="NanumGothic ExtraBold"/>
                  <a:cs typeface="NanumGothic ExtraBold"/>
                  <a:sym typeface="NanumGothic ExtraBold"/>
                </a:rPr>
                <a:t>Sequence</a:t>
              </a:r>
              <a:endParaRPr sz="1000">
                <a:latin typeface="NanumGothic ExtraBold"/>
                <a:ea typeface="NanumGothic ExtraBold"/>
                <a:cs typeface="NanumGothic ExtraBold"/>
                <a:sym typeface="NanumGothic ExtraBold"/>
              </a:endParaRPr>
            </a:p>
          </p:txBody>
        </p:sp>
      </p:grpSp>
      <p:sp>
        <p:nvSpPr>
          <p:cNvPr id="412" name="Google Shape;412;p38"/>
          <p:cNvSpPr txBox="1"/>
          <p:nvPr/>
        </p:nvSpPr>
        <p:spPr>
          <a:xfrm>
            <a:off x="2292765" y="3401725"/>
            <a:ext cx="10842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latin typeface="Nanum Gothic"/>
                <a:ea typeface="Nanum Gothic"/>
                <a:cs typeface="Nanum Gothic"/>
                <a:sym typeface="Nanum Gothic"/>
              </a:rPr>
              <a:t>정규표현식</a:t>
            </a:r>
            <a:endParaRPr sz="9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descr="텍스트이(가) 표시된 사진&#10;&#10;자동 생성된 설명" id="413" name="Google Shape;413;p38"/>
          <p:cNvPicPr preferRelativeResize="0"/>
          <p:nvPr/>
        </p:nvPicPr>
        <p:blipFill rotWithShape="1">
          <a:blip r:embed="rId4">
            <a:alphaModFix/>
          </a:blip>
          <a:srcRect b="26232" l="19689" r="18414" t="9059"/>
          <a:stretch/>
        </p:blipFill>
        <p:spPr>
          <a:xfrm>
            <a:off x="8511248" y="4600652"/>
            <a:ext cx="508400" cy="508425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Google Shape;414;p38"/>
          <p:cNvSpPr txBox="1"/>
          <p:nvPr/>
        </p:nvSpPr>
        <p:spPr>
          <a:xfrm>
            <a:off x="2114915" y="4297250"/>
            <a:ext cx="10842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latin typeface="Nanum Gothic"/>
                <a:ea typeface="Nanum Gothic"/>
                <a:cs typeface="Nanum Gothic"/>
                <a:sym typeface="Nanum Gothic"/>
              </a:rPr>
              <a:t>class label</a:t>
            </a:r>
            <a:endParaRPr sz="9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latin typeface="Nanum Gothic"/>
                <a:ea typeface="Nanum Gothic"/>
                <a:cs typeface="Nanum Gothic"/>
                <a:sym typeface="Nanum Gothic"/>
              </a:rPr>
              <a:t>token label</a:t>
            </a:r>
            <a:endParaRPr sz="9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latin typeface="Nanum Gothic"/>
                <a:ea typeface="Nanum Gothic"/>
                <a:cs typeface="Nanum Gothic"/>
                <a:sym typeface="Nanum Gothic"/>
              </a:rPr>
              <a:t>sentence label</a:t>
            </a:r>
            <a:endParaRPr sz="9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pSp>
        <p:nvGrpSpPr>
          <p:cNvPr id="415" name="Google Shape;415;p38"/>
          <p:cNvGrpSpPr/>
          <p:nvPr/>
        </p:nvGrpSpPr>
        <p:grpSpPr>
          <a:xfrm>
            <a:off x="7656250" y="4332350"/>
            <a:ext cx="1026000" cy="530100"/>
            <a:chOff x="5477175" y="1493350"/>
            <a:chExt cx="1026000" cy="530100"/>
          </a:xfrm>
        </p:grpSpPr>
        <p:sp>
          <p:nvSpPr>
            <p:cNvPr id="416" name="Google Shape;416;p38"/>
            <p:cNvSpPr/>
            <p:nvPr/>
          </p:nvSpPr>
          <p:spPr>
            <a:xfrm>
              <a:off x="5477175" y="1493350"/>
              <a:ext cx="1026000" cy="530100"/>
            </a:xfrm>
            <a:prstGeom prst="roundRect">
              <a:avLst>
                <a:gd fmla="val 16667" name="adj"/>
              </a:avLst>
            </a:prstGeom>
            <a:solidFill>
              <a:srgbClr val="6D9EEB"/>
            </a:solidFill>
            <a:ln cap="flat" cmpd="sng" w="9525">
              <a:solidFill>
                <a:srgbClr val="0B539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38"/>
            <p:cNvSpPr txBox="1"/>
            <p:nvPr/>
          </p:nvSpPr>
          <p:spPr>
            <a:xfrm>
              <a:off x="5523525" y="1512100"/>
              <a:ext cx="9333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>
                  <a:latin typeface="NanumGothic ExtraBold"/>
                  <a:ea typeface="NanumGothic ExtraBold"/>
                  <a:cs typeface="NanumGothic ExtraBold"/>
                  <a:sym typeface="NanumGothic ExtraBold"/>
                </a:rPr>
                <a:t>Model</a:t>
              </a:r>
              <a:endParaRPr sz="1000">
                <a:latin typeface="NanumGothic ExtraBold"/>
                <a:ea typeface="NanumGothic ExtraBold"/>
                <a:cs typeface="NanumGothic ExtraBold"/>
                <a:sym typeface="NanumGothic ExtraBold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>
                  <a:latin typeface="NanumGothic ExtraBold"/>
                  <a:ea typeface="NanumGothic ExtraBold"/>
                  <a:cs typeface="NanumGothic ExtraBold"/>
                  <a:sym typeface="NanumGothic ExtraBold"/>
                </a:rPr>
                <a:t>(training)</a:t>
              </a:r>
              <a:endParaRPr sz="1000">
                <a:latin typeface="NanumGothic ExtraBold"/>
                <a:ea typeface="NanumGothic ExtraBold"/>
                <a:cs typeface="NanumGothic ExtraBold"/>
                <a:sym typeface="NanumGothic ExtraBold"/>
              </a:endParaRP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39"/>
          <p:cNvSpPr txBox="1"/>
          <p:nvPr>
            <p:ph idx="12" type="sldNum"/>
          </p:nvPr>
        </p:nvSpPr>
        <p:spPr>
          <a:xfrm>
            <a:off x="5124017" y="3517274"/>
            <a:ext cx="1543200" cy="20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423" name="Google Shape;423;p39"/>
          <p:cNvSpPr txBox="1"/>
          <p:nvPr/>
        </p:nvSpPr>
        <p:spPr>
          <a:xfrm>
            <a:off x="258359" y="254176"/>
            <a:ext cx="70143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0" i="0" lang="ko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데이터 구입 및 외주의 한계</a:t>
            </a:r>
            <a:endParaRPr sz="1100"/>
          </a:p>
        </p:txBody>
      </p:sp>
      <p:sp>
        <p:nvSpPr>
          <p:cNvPr id="424" name="Google Shape;424;p39"/>
          <p:cNvSpPr txBox="1"/>
          <p:nvPr/>
        </p:nvSpPr>
        <p:spPr>
          <a:xfrm>
            <a:off x="707219" y="1228565"/>
            <a:ext cx="5371800" cy="10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ko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구입</a:t>
            </a: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1" marL="685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b="0" i="0" lang="ko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정제 및 레이블링이 완료된 양질의 데이터를 얻을 수 있음</a:t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1" marL="685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b="0" i="0" lang="ko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양이 매우 제한적</a:t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1" marL="685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b="1" i="0" lang="ko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구입처 :</a:t>
            </a:r>
            <a:r>
              <a:rPr b="0" i="0" lang="ko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대학교, 한국전자통신연구원(ETRI), 데이터제공처</a:t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5" name="Google Shape;425;p39"/>
          <p:cNvSpPr txBox="1"/>
          <p:nvPr/>
        </p:nvSpPr>
        <p:spPr>
          <a:xfrm>
            <a:off x="707219" y="2667705"/>
            <a:ext cx="4023000" cy="10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ko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외주</a:t>
            </a: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1" marL="685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b="0" i="0" lang="ko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수집, 정체 및 레이블링을 외주 줄 수 있음</a:t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1" marL="685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b="0" i="0" lang="ko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가장 높은 비용 -&gt; 양이 매우 제한적</a:t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1" marL="685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b="0" i="0" lang="ko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품질 관리를 위한 인력이 추가로 필요</a:t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6" name="Google Shape;426;p39"/>
          <p:cNvSpPr txBox="1"/>
          <p:nvPr/>
        </p:nvSpPr>
        <p:spPr>
          <a:xfrm>
            <a:off x="3185634" y="4106846"/>
            <a:ext cx="21330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최대 10만 단위</a:t>
            </a:r>
            <a:endParaRPr sz="11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40"/>
          <p:cNvSpPr txBox="1"/>
          <p:nvPr>
            <p:ph idx="12" type="sldNum"/>
          </p:nvPr>
        </p:nvSpPr>
        <p:spPr>
          <a:xfrm>
            <a:off x="5124017" y="3517274"/>
            <a:ext cx="1543200" cy="20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432" name="Google Shape;432;p40"/>
          <p:cNvSpPr txBox="1"/>
          <p:nvPr/>
        </p:nvSpPr>
        <p:spPr>
          <a:xfrm>
            <a:off x="258359" y="254176"/>
            <a:ext cx="70143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0" i="0" lang="ko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무료 공개 데이터 </a:t>
            </a:r>
            <a:endParaRPr sz="1100"/>
          </a:p>
        </p:txBody>
      </p:sp>
      <p:sp>
        <p:nvSpPr>
          <p:cNvPr id="433" name="Google Shape;433;p40"/>
          <p:cNvSpPr txBox="1"/>
          <p:nvPr/>
        </p:nvSpPr>
        <p:spPr>
          <a:xfrm>
            <a:off x="659093" y="1192470"/>
            <a:ext cx="3290700" cy="17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ko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공개 사이트</a:t>
            </a: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1" marL="685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b="0" i="0" lang="ko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AI-HUB</a:t>
            </a:r>
            <a:endParaRPr sz="1100"/>
          </a:p>
          <a:p>
            <a:pPr indent="-336550" lvl="1" marL="685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b="0" i="0" lang="ko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WMT competetion</a:t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1" marL="685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b="0" i="0" lang="ko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Kaggle</a:t>
            </a:r>
            <a:endParaRPr sz="1100"/>
          </a:p>
          <a:p>
            <a:pPr indent="-336550" lvl="1" marL="685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b="0" i="0" lang="ko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데이콘</a:t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1" marL="685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b="0" i="0" lang="ko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OPUS (</a:t>
            </a:r>
            <a:r>
              <a:rPr b="0" i="0" lang="ko" sz="1500" u="sng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https://opus.nlpl.eu/</a:t>
            </a:r>
            <a:r>
              <a:rPr b="0" i="0" lang="ko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1100"/>
          </a:p>
          <a:p>
            <a:pPr indent="-241300" lvl="1" marL="685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4" name="Google Shape;434;p40"/>
          <p:cNvSpPr txBox="1"/>
          <p:nvPr/>
        </p:nvSpPr>
        <p:spPr>
          <a:xfrm>
            <a:off x="3137508" y="4070751"/>
            <a:ext cx="21330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최대 10만 단위</a:t>
            </a:r>
            <a:endParaRPr sz="1100"/>
          </a:p>
        </p:txBody>
      </p:sp>
      <p:sp>
        <p:nvSpPr>
          <p:cNvPr id="435" name="Google Shape;435;p40"/>
          <p:cNvSpPr txBox="1"/>
          <p:nvPr/>
        </p:nvSpPr>
        <p:spPr>
          <a:xfrm>
            <a:off x="659093" y="2771888"/>
            <a:ext cx="30420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ko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양이 매우 제한적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ko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한국어 코퍼스는 흔치 않다!</a:t>
            </a: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41"/>
          <p:cNvSpPr txBox="1"/>
          <p:nvPr>
            <p:ph idx="12" type="sldNum"/>
          </p:nvPr>
        </p:nvSpPr>
        <p:spPr>
          <a:xfrm>
            <a:off x="5124017" y="3517274"/>
            <a:ext cx="1543200" cy="20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441" name="Google Shape;441;p41"/>
          <p:cNvSpPr txBox="1"/>
          <p:nvPr/>
        </p:nvSpPr>
        <p:spPr>
          <a:xfrm>
            <a:off x="258359" y="254176"/>
            <a:ext cx="70143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ko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Crawling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2" name="Google Shape;442;p41"/>
          <p:cNvSpPr txBox="1"/>
          <p:nvPr/>
        </p:nvSpPr>
        <p:spPr>
          <a:xfrm>
            <a:off x="454556" y="1101910"/>
            <a:ext cx="5256600" cy="15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ko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무한한 양의 코퍼스 수집 가능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1" marL="685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b="0" i="0" lang="ko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원하는 도메인 별로 수집 가능</a:t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41300" lvl="1" marL="685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lang="ko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하지만 품질이 천차만별이고, 정제 과정에서 많은 노력이 필요</a:t>
            </a: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1" marL="685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b="0" i="0" lang="ko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특수문자, 이모티콘, 노이즈, 띄어쓰기</a:t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41300" lvl="1" marL="685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42"/>
          <p:cNvSpPr txBox="1"/>
          <p:nvPr>
            <p:ph idx="12" type="sldNum"/>
          </p:nvPr>
        </p:nvSpPr>
        <p:spPr>
          <a:xfrm>
            <a:off x="5124017" y="3517274"/>
            <a:ext cx="1543200" cy="20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448" name="Google Shape;448;p42"/>
          <p:cNvSpPr txBox="1"/>
          <p:nvPr/>
        </p:nvSpPr>
        <p:spPr>
          <a:xfrm>
            <a:off x="258359" y="254176"/>
            <a:ext cx="70143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ko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Crawling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9" name="Google Shape;449;p42"/>
          <p:cNvSpPr txBox="1"/>
          <p:nvPr/>
        </p:nvSpPr>
        <p:spPr>
          <a:xfrm>
            <a:off x="442525" y="1144344"/>
            <a:ext cx="3709200" cy="5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ko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아직은 회색지대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3429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하지만 적법한 절차에 따른 크롤링이 필수</a:t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50" name="Google Shape;450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1677" y="2339560"/>
            <a:ext cx="2929263" cy="1952842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42"/>
          <p:cNvSpPr txBox="1"/>
          <p:nvPr/>
        </p:nvSpPr>
        <p:spPr>
          <a:xfrm>
            <a:off x="3856122" y="2788319"/>
            <a:ext cx="3234300" cy="9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저작권이 존재하는 코퍼스로부터 학습한 모델과 그 생성물의 저작권은 누가 갖는가?</a:t>
            </a:r>
            <a:endParaRPr sz="18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43"/>
          <p:cNvSpPr txBox="1"/>
          <p:nvPr>
            <p:ph idx="12" type="sldNum"/>
          </p:nvPr>
        </p:nvSpPr>
        <p:spPr>
          <a:xfrm>
            <a:off x="5124017" y="3517274"/>
            <a:ext cx="1543200" cy="20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457" name="Google Shape;457;p43"/>
          <p:cNvSpPr txBox="1"/>
          <p:nvPr/>
        </p:nvSpPr>
        <p:spPr>
          <a:xfrm>
            <a:off x="258359" y="254176"/>
            <a:ext cx="70143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0" i="0" lang="ko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데이터 수집처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458" name="Google Shape;458;p43"/>
          <p:cNvGraphicFramePr/>
          <p:nvPr/>
        </p:nvGraphicFramePr>
        <p:xfrm>
          <a:off x="1437760" y="1500639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{2A80B96B-7055-46F2-A548-FCDE1AEE081C}</a:tableStyleId>
              </a:tblPr>
              <a:tblGrid>
                <a:gridCol w="917575"/>
                <a:gridCol w="917575"/>
                <a:gridCol w="917575"/>
                <a:gridCol w="917575"/>
                <a:gridCol w="917575"/>
                <a:gridCol w="917575"/>
                <a:gridCol w="917575"/>
              </a:tblGrid>
              <a:tr h="278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 u="none" cap="none" strike="noStrike">
                          <a:solidFill>
                            <a:srgbClr val="FFFFFF"/>
                          </a:solidFill>
                        </a:rPr>
                        <a:t>수집처</a:t>
                      </a:r>
                      <a:endParaRPr sz="9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0950" marB="0" marR="0" marL="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 u="none" cap="none" strike="noStrike">
                          <a:solidFill>
                            <a:srgbClr val="FFFFFF"/>
                          </a:solidFill>
                        </a:rPr>
                        <a:t>도메인</a:t>
                      </a:r>
                      <a:endParaRPr sz="9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0950" marB="0" marR="0" marL="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 u="none" cap="none" strike="noStrike">
                          <a:solidFill>
                            <a:srgbClr val="FFFFFF"/>
                          </a:solidFill>
                        </a:rPr>
                        <a:t>문체</a:t>
                      </a:r>
                      <a:endParaRPr sz="9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0950" marB="0" marR="0" marL="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 u="none" cap="none" strike="noStrike">
                          <a:solidFill>
                            <a:srgbClr val="FFFFFF"/>
                          </a:solidFill>
                        </a:rPr>
                        <a:t>수집 난이도</a:t>
                      </a:r>
                      <a:endParaRPr sz="9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0950" marB="0" marR="0" marL="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 u="none" cap="none" strike="noStrike">
                          <a:solidFill>
                            <a:srgbClr val="FFFFFF"/>
                          </a:solidFill>
                        </a:rPr>
                        <a:t>양방향</a:t>
                      </a:r>
                      <a:endParaRPr sz="9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0950" marB="0" marR="0" marL="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 u="none" cap="none" strike="noStrike">
                          <a:solidFill>
                            <a:srgbClr val="FFFFFF"/>
                          </a:solidFill>
                        </a:rPr>
                        <a:t>정제 난이도</a:t>
                      </a:r>
                      <a:endParaRPr sz="9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0950" marB="0" marR="0" marL="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 u="none" cap="none" strike="noStrike">
                          <a:solidFill>
                            <a:srgbClr val="FFFFFF"/>
                          </a:solidFill>
                        </a:rPr>
                        <a:t>비고</a:t>
                      </a:r>
                      <a:endParaRPr sz="9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0950" marB="0" marR="0" marL="0"/>
                </a:tc>
              </a:tr>
              <a:tr h="278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 u="none" cap="none" strike="noStrike"/>
                        <a:t>블로그</a:t>
                      </a:r>
                      <a:endParaRPr sz="9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1450" marB="0" marR="0" marL="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 u="none" cap="none" strike="noStrike"/>
                        <a:t>일반</a:t>
                      </a:r>
                      <a:endParaRPr sz="9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1450" marB="0" marR="0" marL="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 u="none" cap="none" strike="noStrike"/>
                        <a:t>대화체</a:t>
                      </a:r>
                      <a:endParaRPr sz="9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1450" marB="0" marR="0" marL="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 u="none" cap="none" strike="noStrike"/>
                        <a:t>낮음</a:t>
                      </a:r>
                      <a:endParaRPr sz="9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1450" marB="0" marR="0" marL="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 u="none" cap="none" strike="noStrike"/>
                        <a:t>X</a:t>
                      </a:r>
                      <a:endParaRPr sz="9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1450" marB="0" marR="0" marL="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 u="none" cap="none" strike="noStrike"/>
                        <a:t>최상</a:t>
                      </a:r>
                      <a:endParaRPr sz="9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1450" marB="0" marR="0" marL="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/>
                </a:tc>
              </a:tr>
              <a:tr h="278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 u="none" cap="none" strike="noStrike"/>
                        <a:t>N* 지식인</a:t>
                      </a:r>
                      <a:endParaRPr sz="9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0000" marB="0" marR="0" marL="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 u="none" cap="none" strike="noStrike"/>
                        <a:t>다양함</a:t>
                      </a:r>
                      <a:endParaRPr sz="9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0000" marB="0" marR="0" marL="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 u="none" cap="none" strike="noStrike"/>
                        <a:t>대화체</a:t>
                      </a:r>
                      <a:endParaRPr sz="9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0000" marB="0" marR="0" marL="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 u="none" cap="none" strike="noStrike"/>
                        <a:t>낮음</a:t>
                      </a:r>
                      <a:endParaRPr sz="9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0000" marB="0" marR="0" marL="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 u="none" cap="none" strike="noStrike"/>
                        <a:t>X</a:t>
                      </a:r>
                      <a:endParaRPr sz="9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0000" marB="0" marR="0" marL="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 u="none" cap="none" strike="noStrike"/>
                        <a:t>중간</a:t>
                      </a:r>
                      <a:endParaRPr sz="9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0000" marB="0" marR="0" marL="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/>
                </a:tc>
              </a:tr>
              <a:tr h="278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 u="none" cap="none" strike="noStrike"/>
                        <a:t>뉴스 기사</a:t>
                      </a:r>
                      <a:endParaRPr sz="9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0950" marB="0" marR="0" marL="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 u="none" cap="none" strike="noStrike"/>
                        <a:t>시사</a:t>
                      </a:r>
                      <a:endParaRPr sz="9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0950" marB="0" marR="0" marL="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 u="none" cap="none" strike="noStrike"/>
                        <a:t>문어체</a:t>
                      </a:r>
                      <a:endParaRPr sz="9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0950" marB="0" marR="0" marL="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 u="none" cap="none" strike="noStrike"/>
                        <a:t>낮음</a:t>
                      </a:r>
                      <a:endParaRPr sz="9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0950" marB="0" marR="0" marL="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 u="none" cap="none" strike="noStrike"/>
                        <a:t>O</a:t>
                      </a:r>
                      <a:endParaRPr sz="9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0950" marB="0" marR="0" marL="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 u="none" cap="none" strike="noStrike"/>
                        <a:t>낮음</a:t>
                      </a:r>
                      <a:endParaRPr sz="9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0950" marB="0" marR="0" marL="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 u="none" cap="none" strike="noStrike"/>
                        <a:t>문법 준수</a:t>
                      </a:r>
                      <a:endParaRPr sz="9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0950" marB="0" marR="0" marL="0"/>
                </a:tc>
              </a:tr>
              <a:tr h="278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 u="none" cap="none" strike="noStrike"/>
                        <a:t>Wikipedia</a:t>
                      </a:r>
                      <a:endParaRPr sz="9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1450" marB="0" marR="0" marL="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 u="none" cap="none" strike="noStrike"/>
                        <a:t>다양함</a:t>
                      </a:r>
                      <a:endParaRPr sz="9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1450" marB="0" marR="0" marL="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 u="none" cap="none" strike="noStrike"/>
                        <a:t>문어체</a:t>
                      </a:r>
                      <a:endParaRPr sz="9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1450" marB="0" marR="0" marL="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 u="none" cap="none" strike="noStrike"/>
                        <a:t>덤프 제공</a:t>
                      </a:r>
                      <a:endParaRPr sz="9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1450" marB="0" marR="0" marL="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 u="none" cap="none" strike="noStrike"/>
                        <a:t>O</a:t>
                      </a:r>
                      <a:endParaRPr sz="9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1450" marB="0" marR="0" marL="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 u="none" cap="none" strike="noStrike"/>
                        <a:t>낮음</a:t>
                      </a:r>
                      <a:endParaRPr sz="9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1450" marB="0" marR="0" marL="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/>
                </a:tc>
              </a:tr>
              <a:tr h="278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 u="none" cap="none" strike="noStrike"/>
                        <a:t>나무위키</a:t>
                      </a:r>
                      <a:endParaRPr sz="9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0000" marB="0" marR="0" marL="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 u="none" cap="none" strike="noStrike"/>
                        <a:t>다양함</a:t>
                      </a:r>
                      <a:endParaRPr sz="9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0000" marB="0" marR="0" marL="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 u="none" cap="none" strike="noStrike"/>
                        <a:t>문어체</a:t>
                      </a:r>
                      <a:endParaRPr sz="9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0000" marB="0" marR="0" marL="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 u="none" cap="none" strike="noStrike"/>
                        <a:t>낮음</a:t>
                      </a:r>
                      <a:endParaRPr sz="9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0000" marB="0" marR="0" marL="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 u="none" cap="none" strike="noStrike"/>
                        <a:t>X</a:t>
                      </a:r>
                      <a:endParaRPr sz="9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0000" marB="0" marR="0" marL="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 u="none" cap="none" strike="noStrike"/>
                        <a:t>낮음</a:t>
                      </a:r>
                      <a:endParaRPr sz="9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0000" marB="0" marR="0" marL="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/>
                </a:tc>
              </a:tr>
              <a:tr h="278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 u="none" cap="none" strike="noStrike"/>
                        <a:t>커뮤니티</a:t>
                      </a:r>
                      <a:endParaRPr sz="9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0950" marB="0" marR="0" marL="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 u="none" cap="none" strike="noStrike"/>
                        <a:t>다양함</a:t>
                      </a:r>
                      <a:endParaRPr sz="9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0950" marB="0" marR="0" marL="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 u="none" cap="none" strike="noStrike"/>
                        <a:t>대화체</a:t>
                      </a:r>
                      <a:endParaRPr sz="9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0950" marB="0" marR="0" marL="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 u="none" cap="none" strike="noStrike"/>
                        <a:t>중간</a:t>
                      </a:r>
                      <a:endParaRPr sz="9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0950" marB="0" marR="0" marL="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 u="none" cap="none" strike="noStrike"/>
                        <a:t>X</a:t>
                      </a:r>
                      <a:endParaRPr sz="9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0950" marB="0" marR="0" marL="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 u="none" cap="none" strike="noStrike"/>
                        <a:t>높음</a:t>
                      </a:r>
                      <a:endParaRPr sz="9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0950" marB="0" marR="0" marL="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 u="none" cap="none" strike="noStrike"/>
                        <a:t>클리앙 등</a:t>
                      </a:r>
                      <a:endParaRPr sz="9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0950" marB="0" marR="0" marL="0"/>
                </a:tc>
              </a:tr>
              <a:tr h="278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 u="none" cap="none" strike="noStrike"/>
                        <a:t>TED</a:t>
                      </a:r>
                      <a:endParaRPr sz="9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1450" marB="0" marR="0" marL="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 u="none" cap="none" strike="noStrike"/>
                        <a:t>다양함</a:t>
                      </a:r>
                      <a:endParaRPr sz="9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1450" marB="0" marR="0" marL="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 u="none" cap="none" strike="noStrike"/>
                        <a:t>대화체</a:t>
                      </a:r>
                      <a:endParaRPr sz="9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1450" marB="0" marR="0" marL="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 u="none" cap="none" strike="noStrike"/>
                        <a:t>낮음</a:t>
                      </a:r>
                      <a:endParaRPr sz="9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1450" marB="0" marR="0" marL="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 u="none" cap="none" strike="noStrike"/>
                        <a:t>O</a:t>
                      </a:r>
                      <a:endParaRPr sz="9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1450" marB="0" marR="0" marL="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 u="none" cap="none" strike="noStrike"/>
                        <a:t>낮음</a:t>
                      </a:r>
                      <a:endParaRPr sz="9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1450" marB="0" marR="0" marL="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/>
                </a:tc>
              </a:tr>
              <a:tr h="278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 u="none" cap="none" strike="noStrike"/>
                        <a:t>자막</a:t>
                      </a:r>
                      <a:endParaRPr sz="9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0000" marB="0" marR="0" marL="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 u="none" cap="none" strike="noStrike"/>
                        <a:t>일반</a:t>
                      </a:r>
                      <a:endParaRPr sz="9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0000" marB="0" marR="0" marL="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 u="none" cap="none" strike="noStrike"/>
                        <a:t>대화체</a:t>
                      </a:r>
                      <a:endParaRPr sz="9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0000" marB="0" marR="0" marL="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 u="none" cap="none" strike="noStrike"/>
                        <a:t>낮음</a:t>
                      </a:r>
                      <a:endParaRPr sz="9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0000" marB="0" marR="0" marL="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 u="none" cap="none" strike="noStrike"/>
                        <a:t>O</a:t>
                      </a:r>
                      <a:endParaRPr sz="9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0000" marB="0" marR="0" marL="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 u="none" cap="none" strike="noStrike"/>
                        <a:t>높음</a:t>
                      </a:r>
                      <a:endParaRPr sz="9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0000" marB="0" marR="0" marL="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/>
                </a:tc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44"/>
          <p:cNvSpPr txBox="1"/>
          <p:nvPr>
            <p:ph idx="12" type="sldNum"/>
          </p:nvPr>
        </p:nvSpPr>
        <p:spPr>
          <a:xfrm>
            <a:off x="5124017" y="3517274"/>
            <a:ext cx="1543200" cy="20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464" name="Google Shape;464;p44"/>
          <p:cNvSpPr txBox="1"/>
          <p:nvPr>
            <p:ph type="title"/>
          </p:nvPr>
        </p:nvSpPr>
        <p:spPr>
          <a:xfrm>
            <a:off x="2291627" y="2083075"/>
            <a:ext cx="53037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3300"/>
              <a:buFont typeface="Arial"/>
              <a:buNone/>
            </a:pPr>
            <a:r>
              <a:rPr b="1" lang="ko">
                <a:latin typeface="Nanum Gothic"/>
                <a:ea typeface="Nanum Gothic"/>
                <a:cs typeface="Nanum Gothic"/>
                <a:sym typeface="Nanum Gothic"/>
              </a:rPr>
              <a:t>Data Cleaning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65" name="Google Shape;465;p44"/>
          <p:cNvSpPr txBox="1"/>
          <p:nvPr/>
        </p:nvSpPr>
        <p:spPr>
          <a:xfrm>
            <a:off x="7268102" y="3559989"/>
            <a:ext cx="18759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백혜림 </a:t>
            </a:r>
            <a:r>
              <a:rPr lang="ko" sz="1100">
                <a:solidFill>
                  <a:srgbClr val="404040"/>
                </a:solidFill>
              </a:rPr>
              <a:t>rimiyeyo</a:t>
            </a:r>
            <a:r>
              <a:rPr lang="ko" sz="11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@</a:t>
            </a:r>
            <a:r>
              <a:rPr lang="ko" sz="1100">
                <a:solidFill>
                  <a:srgbClr val="404040"/>
                </a:solidFill>
              </a:rPr>
              <a:t>gmail.com</a:t>
            </a:r>
            <a:endParaRPr sz="110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텍스트이(가) 표시된 사진&#10;&#10;자동 생성된 설명" id="466" name="Google Shape;466;p44"/>
          <p:cNvPicPr preferRelativeResize="0"/>
          <p:nvPr/>
        </p:nvPicPr>
        <p:blipFill rotWithShape="1">
          <a:blip r:embed="rId3">
            <a:alphaModFix/>
          </a:blip>
          <a:srcRect b="26232" l="19689" r="18414" t="9059"/>
          <a:stretch/>
        </p:blipFill>
        <p:spPr>
          <a:xfrm>
            <a:off x="8511248" y="4600652"/>
            <a:ext cx="508400" cy="508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45"/>
          <p:cNvSpPr txBox="1"/>
          <p:nvPr/>
        </p:nvSpPr>
        <p:spPr>
          <a:xfrm>
            <a:off x="258359" y="254176"/>
            <a:ext cx="70143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lang="ko" sz="2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NLP project Flow </a:t>
            </a:r>
            <a:endParaRPr b="1" i="0" sz="2400" u="none" cap="none" strike="no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pSp>
        <p:nvGrpSpPr>
          <p:cNvPr id="472" name="Google Shape;472;p45"/>
          <p:cNvGrpSpPr/>
          <p:nvPr/>
        </p:nvGrpSpPr>
        <p:grpSpPr>
          <a:xfrm>
            <a:off x="2136938" y="2372425"/>
            <a:ext cx="1040150" cy="721800"/>
            <a:chOff x="679200" y="1301800"/>
            <a:chExt cx="1040150" cy="721800"/>
          </a:xfrm>
        </p:grpSpPr>
        <p:sp>
          <p:nvSpPr>
            <p:cNvPr id="473" name="Google Shape;473;p45"/>
            <p:cNvSpPr/>
            <p:nvPr/>
          </p:nvSpPr>
          <p:spPr>
            <a:xfrm>
              <a:off x="679200" y="1301800"/>
              <a:ext cx="1026000" cy="721800"/>
            </a:xfrm>
            <a:prstGeom prst="roundRect">
              <a:avLst>
                <a:gd fmla="val 16667" name="adj"/>
              </a:avLst>
            </a:prstGeom>
            <a:solidFill>
              <a:srgbClr val="FFE599"/>
            </a:solidFill>
            <a:ln cap="flat" cmpd="sng" w="9525">
              <a:solidFill>
                <a:srgbClr val="FF9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45"/>
            <p:cNvSpPr txBox="1"/>
            <p:nvPr/>
          </p:nvSpPr>
          <p:spPr>
            <a:xfrm>
              <a:off x="693350" y="1493350"/>
              <a:ext cx="10260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>
                  <a:latin typeface="NanumGothic ExtraBold"/>
                  <a:ea typeface="NanumGothic ExtraBold"/>
                  <a:cs typeface="NanumGothic ExtraBold"/>
                  <a:sym typeface="NanumGothic ExtraBold"/>
                </a:rPr>
                <a:t>Preprocessing</a:t>
              </a:r>
              <a:endParaRPr sz="1000">
                <a:latin typeface="NanumGothic ExtraBold"/>
                <a:ea typeface="NanumGothic ExtraBold"/>
                <a:cs typeface="NanumGothic ExtraBold"/>
                <a:sym typeface="NanumGothic ExtraBold"/>
              </a:endParaRPr>
            </a:p>
          </p:txBody>
        </p:sp>
      </p:grpSp>
      <p:grpSp>
        <p:nvGrpSpPr>
          <p:cNvPr id="475" name="Google Shape;475;p45"/>
          <p:cNvGrpSpPr/>
          <p:nvPr/>
        </p:nvGrpSpPr>
        <p:grpSpPr>
          <a:xfrm>
            <a:off x="3219700" y="2372425"/>
            <a:ext cx="1026000" cy="721800"/>
            <a:chOff x="679200" y="1301800"/>
            <a:chExt cx="1026000" cy="721800"/>
          </a:xfrm>
        </p:grpSpPr>
        <p:sp>
          <p:nvSpPr>
            <p:cNvPr id="476" name="Google Shape;476;p45"/>
            <p:cNvSpPr/>
            <p:nvPr/>
          </p:nvSpPr>
          <p:spPr>
            <a:xfrm>
              <a:off x="679200" y="1301800"/>
              <a:ext cx="1026000" cy="721800"/>
            </a:xfrm>
            <a:prstGeom prst="roundRect">
              <a:avLst>
                <a:gd fmla="val 16667" name="adj"/>
              </a:avLst>
            </a:prstGeom>
            <a:solidFill>
              <a:srgbClr val="FFE599"/>
            </a:solidFill>
            <a:ln cap="flat" cmpd="sng" w="9525">
              <a:solidFill>
                <a:srgbClr val="FF9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45"/>
            <p:cNvSpPr txBox="1"/>
            <p:nvPr/>
          </p:nvSpPr>
          <p:spPr>
            <a:xfrm>
              <a:off x="725550" y="1493350"/>
              <a:ext cx="9333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>
                  <a:latin typeface="NanumGothic ExtraBold"/>
                  <a:ea typeface="NanumGothic ExtraBold"/>
                  <a:cs typeface="NanumGothic ExtraBold"/>
                  <a:sym typeface="NanumGothic ExtraBold"/>
                </a:rPr>
                <a:t>Tokenization</a:t>
              </a:r>
              <a:endParaRPr sz="1000">
                <a:latin typeface="NanumGothic ExtraBold"/>
                <a:ea typeface="NanumGothic ExtraBold"/>
                <a:cs typeface="NanumGothic ExtraBold"/>
                <a:sym typeface="NanumGothic ExtraBold"/>
              </a:endParaRPr>
            </a:p>
          </p:txBody>
        </p:sp>
      </p:grpSp>
      <p:grpSp>
        <p:nvGrpSpPr>
          <p:cNvPr id="478" name="Google Shape;478;p45"/>
          <p:cNvGrpSpPr/>
          <p:nvPr/>
        </p:nvGrpSpPr>
        <p:grpSpPr>
          <a:xfrm>
            <a:off x="4291850" y="2372425"/>
            <a:ext cx="1026000" cy="721800"/>
            <a:chOff x="679200" y="1301800"/>
            <a:chExt cx="1026000" cy="721800"/>
          </a:xfrm>
        </p:grpSpPr>
        <p:sp>
          <p:nvSpPr>
            <p:cNvPr id="479" name="Google Shape;479;p45"/>
            <p:cNvSpPr/>
            <p:nvPr/>
          </p:nvSpPr>
          <p:spPr>
            <a:xfrm>
              <a:off x="679200" y="1301800"/>
              <a:ext cx="1026000" cy="721800"/>
            </a:xfrm>
            <a:prstGeom prst="roundRect">
              <a:avLst>
                <a:gd fmla="val 16667" name="adj"/>
              </a:avLst>
            </a:prstGeom>
            <a:solidFill>
              <a:srgbClr val="FFE599"/>
            </a:solidFill>
            <a:ln cap="flat" cmpd="sng" w="9525">
              <a:solidFill>
                <a:srgbClr val="FF9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45"/>
            <p:cNvSpPr txBox="1"/>
            <p:nvPr/>
          </p:nvSpPr>
          <p:spPr>
            <a:xfrm>
              <a:off x="725550" y="1416400"/>
              <a:ext cx="9333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>
                  <a:latin typeface="NanumGothic ExtraBold"/>
                  <a:ea typeface="NanumGothic ExtraBold"/>
                  <a:cs typeface="NanumGothic ExtraBold"/>
                  <a:sym typeface="NanumGothic ExtraBold"/>
                </a:rPr>
                <a:t>Token Encoding</a:t>
              </a:r>
              <a:endParaRPr sz="1000">
                <a:latin typeface="NanumGothic ExtraBold"/>
                <a:ea typeface="NanumGothic ExtraBold"/>
                <a:cs typeface="NanumGothic ExtraBold"/>
                <a:sym typeface="NanumGothic ExtraBold"/>
              </a:endParaRPr>
            </a:p>
          </p:txBody>
        </p:sp>
      </p:grpSp>
      <p:grpSp>
        <p:nvGrpSpPr>
          <p:cNvPr id="481" name="Google Shape;481;p45"/>
          <p:cNvGrpSpPr/>
          <p:nvPr/>
        </p:nvGrpSpPr>
        <p:grpSpPr>
          <a:xfrm>
            <a:off x="4291850" y="3203954"/>
            <a:ext cx="1026000" cy="371100"/>
            <a:chOff x="4277675" y="2133329"/>
            <a:chExt cx="1026000" cy="371100"/>
          </a:xfrm>
        </p:grpSpPr>
        <p:sp>
          <p:nvSpPr>
            <p:cNvPr id="482" name="Google Shape;482;p45"/>
            <p:cNvSpPr/>
            <p:nvPr/>
          </p:nvSpPr>
          <p:spPr>
            <a:xfrm>
              <a:off x="4277675" y="2133329"/>
              <a:ext cx="1026000" cy="371100"/>
            </a:xfrm>
            <a:prstGeom prst="roundRect">
              <a:avLst>
                <a:gd fmla="val 16667" name="adj"/>
              </a:avLst>
            </a:prstGeom>
            <a:solidFill>
              <a:srgbClr val="F6B26B"/>
            </a:solidFill>
            <a:ln cap="flat" cmpd="sng" w="9525">
              <a:solidFill>
                <a:srgbClr val="FF9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45"/>
            <p:cNvSpPr txBox="1"/>
            <p:nvPr/>
          </p:nvSpPr>
          <p:spPr>
            <a:xfrm>
              <a:off x="4324025" y="2157949"/>
              <a:ext cx="9333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>
                  <a:latin typeface="NanumGothic ExtraBold"/>
                  <a:ea typeface="NanumGothic ExtraBold"/>
                  <a:cs typeface="NanumGothic ExtraBold"/>
                  <a:sym typeface="NanumGothic ExtraBold"/>
                </a:rPr>
                <a:t>Token index</a:t>
              </a:r>
              <a:endParaRPr sz="1000">
                <a:latin typeface="NanumGothic ExtraBold"/>
                <a:ea typeface="NanumGothic ExtraBold"/>
                <a:cs typeface="NanumGothic ExtraBold"/>
                <a:sym typeface="NanumGothic ExtraBold"/>
              </a:endParaRPr>
            </a:p>
          </p:txBody>
        </p:sp>
      </p:grpSp>
      <p:grpSp>
        <p:nvGrpSpPr>
          <p:cNvPr id="484" name="Google Shape;484;p45"/>
          <p:cNvGrpSpPr/>
          <p:nvPr/>
        </p:nvGrpSpPr>
        <p:grpSpPr>
          <a:xfrm>
            <a:off x="4291850" y="3653529"/>
            <a:ext cx="1026000" cy="371100"/>
            <a:chOff x="4277675" y="2133329"/>
            <a:chExt cx="1026000" cy="371100"/>
          </a:xfrm>
        </p:grpSpPr>
        <p:sp>
          <p:nvSpPr>
            <p:cNvPr id="485" name="Google Shape;485;p45"/>
            <p:cNvSpPr/>
            <p:nvPr/>
          </p:nvSpPr>
          <p:spPr>
            <a:xfrm>
              <a:off x="4277675" y="2133329"/>
              <a:ext cx="1026000" cy="371100"/>
            </a:xfrm>
            <a:prstGeom prst="roundRect">
              <a:avLst>
                <a:gd fmla="val 16667" name="adj"/>
              </a:avLst>
            </a:prstGeom>
            <a:solidFill>
              <a:srgbClr val="F6B26B"/>
            </a:solidFill>
            <a:ln cap="flat" cmpd="sng" w="9525">
              <a:solidFill>
                <a:srgbClr val="FF9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45"/>
            <p:cNvSpPr txBox="1"/>
            <p:nvPr/>
          </p:nvSpPr>
          <p:spPr>
            <a:xfrm>
              <a:off x="4324025" y="2157949"/>
              <a:ext cx="9333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>
                  <a:latin typeface="NanumGothic ExtraBold"/>
                  <a:ea typeface="NanumGothic ExtraBold"/>
                  <a:cs typeface="NanumGothic ExtraBold"/>
                  <a:sym typeface="NanumGothic ExtraBold"/>
                </a:rPr>
                <a:t>Vocabulary</a:t>
              </a:r>
              <a:endParaRPr sz="1000">
                <a:latin typeface="NanumGothic ExtraBold"/>
                <a:ea typeface="NanumGothic ExtraBold"/>
                <a:cs typeface="NanumGothic ExtraBold"/>
                <a:sym typeface="NanumGothic ExtraBold"/>
              </a:endParaRPr>
            </a:p>
          </p:txBody>
        </p:sp>
      </p:grpSp>
      <p:grpSp>
        <p:nvGrpSpPr>
          <p:cNvPr id="487" name="Google Shape;487;p45"/>
          <p:cNvGrpSpPr/>
          <p:nvPr/>
        </p:nvGrpSpPr>
        <p:grpSpPr>
          <a:xfrm>
            <a:off x="2140475" y="3203979"/>
            <a:ext cx="1049175" cy="371100"/>
            <a:chOff x="4277675" y="2133329"/>
            <a:chExt cx="1049175" cy="371100"/>
          </a:xfrm>
        </p:grpSpPr>
        <p:sp>
          <p:nvSpPr>
            <p:cNvPr id="488" name="Google Shape;488;p45"/>
            <p:cNvSpPr/>
            <p:nvPr/>
          </p:nvSpPr>
          <p:spPr>
            <a:xfrm>
              <a:off x="4277675" y="2133329"/>
              <a:ext cx="1026000" cy="371100"/>
            </a:xfrm>
            <a:prstGeom prst="roundRect">
              <a:avLst>
                <a:gd fmla="val 16667" name="adj"/>
              </a:avLst>
            </a:prstGeom>
            <a:solidFill>
              <a:srgbClr val="F6B26B"/>
            </a:solidFill>
            <a:ln cap="flat" cmpd="sng" w="9525">
              <a:solidFill>
                <a:srgbClr val="FF9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45"/>
            <p:cNvSpPr txBox="1"/>
            <p:nvPr/>
          </p:nvSpPr>
          <p:spPr>
            <a:xfrm>
              <a:off x="4300850" y="2149525"/>
              <a:ext cx="10260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>
                  <a:latin typeface="NanumGothic ExtraBold"/>
                  <a:ea typeface="NanumGothic ExtraBold"/>
                  <a:cs typeface="NanumGothic ExtraBold"/>
                  <a:sym typeface="NanumGothic ExtraBold"/>
                </a:rPr>
                <a:t>Noise Remove</a:t>
              </a:r>
              <a:endParaRPr sz="1000">
                <a:latin typeface="NanumGothic ExtraBold"/>
                <a:ea typeface="NanumGothic ExtraBold"/>
                <a:cs typeface="NanumGothic ExtraBold"/>
                <a:sym typeface="NanumGothic ExtraBold"/>
              </a:endParaRPr>
            </a:p>
          </p:txBody>
        </p:sp>
      </p:grpSp>
      <p:grpSp>
        <p:nvGrpSpPr>
          <p:cNvPr id="490" name="Google Shape;490;p45"/>
          <p:cNvGrpSpPr/>
          <p:nvPr/>
        </p:nvGrpSpPr>
        <p:grpSpPr>
          <a:xfrm>
            <a:off x="2140475" y="3653529"/>
            <a:ext cx="1049175" cy="371100"/>
            <a:chOff x="4277675" y="2133329"/>
            <a:chExt cx="1049175" cy="371100"/>
          </a:xfrm>
        </p:grpSpPr>
        <p:sp>
          <p:nvSpPr>
            <p:cNvPr id="491" name="Google Shape;491;p45"/>
            <p:cNvSpPr/>
            <p:nvPr/>
          </p:nvSpPr>
          <p:spPr>
            <a:xfrm>
              <a:off x="4277675" y="2133329"/>
              <a:ext cx="1026000" cy="371100"/>
            </a:xfrm>
            <a:prstGeom prst="roundRect">
              <a:avLst>
                <a:gd fmla="val 16667" name="adj"/>
              </a:avLst>
            </a:prstGeom>
            <a:solidFill>
              <a:srgbClr val="F6B26B"/>
            </a:solidFill>
            <a:ln cap="flat" cmpd="sng" w="9525">
              <a:solidFill>
                <a:srgbClr val="FF9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45"/>
            <p:cNvSpPr txBox="1"/>
            <p:nvPr/>
          </p:nvSpPr>
          <p:spPr>
            <a:xfrm>
              <a:off x="4300850" y="2149525"/>
              <a:ext cx="10260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>
                  <a:latin typeface="NanumGothic ExtraBold"/>
                  <a:ea typeface="NanumGothic ExtraBold"/>
                  <a:cs typeface="NanumGothic ExtraBold"/>
                  <a:sym typeface="NanumGothic ExtraBold"/>
                </a:rPr>
                <a:t>Normalization</a:t>
              </a:r>
              <a:endParaRPr sz="1000">
                <a:latin typeface="NanumGothic ExtraBold"/>
                <a:ea typeface="NanumGothic ExtraBold"/>
                <a:cs typeface="NanumGothic ExtraBold"/>
                <a:sym typeface="NanumGothic ExtraBold"/>
              </a:endParaRPr>
            </a:p>
          </p:txBody>
        </p:sp>
      </p:grpSp>
      <p:grpSp>
        <p:nvGrpSpPr>
          <p:cNvPr id="493" name="Google Shape;493;p45"/>
          <p:cNvGrpSpPr/>
          <p:nvPr/>
        </p:nvGrpSpPr>
        <p:grpSpPr>
          <a:xfrm>
            <a:off x="2140475" y="4103075"/>
            <a:ext cx="1037575" cy="371104"/>
            <a:chOff x="4277675" y="2133325"/>
            <a:chExt cx="1037575" cy="371104"/>
          </a:xfrm>
        </p:grpSpPr>
        <p:sp>
          <p:nvSpPr>
            <p:cNvPr id="494" name="Google Shape;494;p45"/>
            <p:cNvSpPr/>
            <p:nvPr/>
          </p:nvSpPr>
          <p:spPr>
            <a:xfrm>
              <a:off x="4277675" y="2133329"/>
              <a:ext cx="1026000" cy="371100"/>
            </a:xfrm>
            <a:prstGeom prst="roundRect">
              <a:avLst>
                <a:gd fmla="val 16667" name="adj"/>
              </a:avLst>
            </a:prstGeom>
            <a:solidFill>
              <a:srgbClr val="F6B26B"/>
            </a:solidFill>
            <a:ln cap="flat" cmpd="sng" w="9525">
              <a:solidFill>
                <a:srgbClr val="FF9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45"/>
            <p:cNvSpPr txBox="1"/>
            <p:nvPr/>
          </p:nvSpPr>
          <p:spPr>
            <a:xfrm>
              <a:off x="4289250" y="2133325"/>
              <a:ext cx="10260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>
                  <a:latin typeface="NanumGothic ExtraBold"/>
                  <a:ea typeface="NanumGothic ExtraBold"/>
                  <a:cs typeface="NanumGothic ExtraBold"/>
                  <a:sym typeface="NanumGothic ExtraBold"/>
                </a:rPr>
                <a:t>Labeling</a:t>
              </a:r>
              <a:endParaRPr sz="1000">
                <a:latin typeface="NanumGothic ExtraBold"/>
                <a:ea typeface="NanumGothic ExtraBold"/>
                <a:cs typeface="NanumGothic ExtraBold"/>
                <a:sym typeface="NanumGothic ExtraBold"/>
              </a:endParaRPr>
            </a:p>
          </p:txBody>
        </p:sp>
      </p:grpSp>
      <p:pic>
        <p:nvPicPr>
          <p:cNvPr id="496" name="Google Shape;496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7182625" y="1495075"/>
            <a:ext cx="348725" cy="2476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7" name="Google Shape;497;p45"/>
          <p:cNvGrpSpPr/>
          <p:nvPr/>
        </p:nvGrpSpPr>
        <p:grpSpPr>
          <a:xfrm>
            <a:off x="7656250" y="2372425"/>
            <a:ext cx="1026000" cy="721800"/>
            <a:chOff x="5477175" y="1301800"/>
            <a:chExt cx="1026000" cy="721800"/>
          </a:xfrm>
        </p:grpSpPr>
        <p:sp>
          <p:nvSpPr>
            <p:cNvPr id="498" name="Google Shape;498;p45"/>
            <p:cNvSpPr/>
            <p:nvPr/>
          </p:nvSpPr>
          <p:spPr>
            <a:xfrm>
              <a:off x="5477175" y="1301800"/>
              <a:ext cx="1026000" cy="721800"/>
            </a:xfrm>
            <a:prstGeom prst="roundRect">
              <a:avLst>
                <a:gd fmla="val 16667" name="adj"/>
              </a:avLst>
            </a:prstGeom>
            <a:solidFill>
              <a:srgbClr val="B4A7D6"/>
            </a:solidFill>
            <a:ln cap="flat" cmpd="sng" w="9525">
              <a:solidFill>
                <a:srgbClr val="99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45"/>
            <p:cNvSpPr txBox="1"/>
            <p:nvPr/>
          </p:nvSpPr>
          <p:spPr>
            <a:xfrm>
              <a:off x="5523525" y="1416400"/>
              <a:ext cx="9333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>
                  <a:latin typeface="NanumGothic ExtraBold"/>
                  <a:ea typeface="NanumGothic ExtraBold"/>
                  <a:cs typeface="NanumGothic ExtraBold"/>
                  <a:sym typeface="NanumGothic ExtraBold"/>
                </a:rPr>
                <a:t>Model</a:t>
              </a:r>
              <a:endParaRPr sz="1000">
                <a:latin typeface="NanumGothic ExtraBold"/>
                <a:ea typeface="NanumGothic ExtraBold"/>
                <a:cs typeface="NanumGothic ExtraBold"/>
                <a:sym typeface="NanumGothic ExtraBold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>
                  <a:latin typeface="NanumGothic ExtraBold"/>
                  <a:ea typeface="NanumGothic ExtraBold"/>
                  <a:cs typeface="NanumGothic ExtraBold"/>
                  <a:sym typeface="NanumGothic ExtraBold"/>
                </a:rPr>
                <a:t>Inputs</a:t>
              </a:r>
              <a:endParaRPr sz="1000">
                <a:latin typeface="NanumGothic ExtraBold"/>
                <a:ea typeface="NanumGothic ExtraBold"/>
                <a:cs typeface="NanumGothic ExtraBold"/>
                <a:sym typeface="NanumGothic ExtraBold"/>
              </a:endParaRPr>
            </a:p>
          </p:txBody>
        </p:sp>
      </p:grpSp>
      <p:grpSp>
        <p:nvGrpSpPr>
          <p:cNvPr id="500" name="Google Shape;500;p45"/>
          <p:cNvGrpSpPr/>
          <p:nvPr/>
        </p:nvGrpSpPr>
        <p:grpSpPr>
          <a:xfrm>
            <a:off x="5954038" y="1429725"/>
            <a:ext cx="1026000" cy="721800"/>
            <a:chOff x="5477175" y="1301800"/>
            <a:chExt cx="1026000" cy="721800"/>
          </a:xfrm>
        </p:grpSpPr>
        <p:sp>
          <p:nvSpPr>
            <p:cNvPr id="501" name="Google Shape;501;p45"/>
            <p:cNvSpPr/>
            <p:nvPr/>
          </p:nvSpPr>
          <p:spPr>
            <a:xfrm>
              <a:off x="5477175" y="1301800"/>
              <a:ext cx="1026000" cy="721800"/>
            </a:xfrm>
            <a:prstGeom prst="roundRect">
              <a:avLst>
                <a:gd fmla="val 16667" name="adj"/>
              </a:avLst>
            </a:prstGeom>
            <a:solidFill>
              <a:srgbClr val="B4A7D6"/>
            </a:solidFill>
            <a:ln cap="flat" cmpd="sng" w="9525">
              <a:solidFill>
                <a:srgbClr val="99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45"/>
            <p:cNvSpPr txBox="1"/>
            <p:nvPr/>
          </p:nvSpPr>
          <p:spPr>
            <a:xfrm>
              <a:off x="5523525" y="1416400"/>
              <a:ext cx="9333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>
                  <a:latin typeface="NanumGothic ExtraBold"/>
                  <a:ea typeface="NanumGothic ExtraBold"/>
                  <a:cs typeface="NanumGothic ExtraBold"/>
                  <a:sym typeface="NanumGothic ExtraBold"/>
                </a:rPr>
                <a:t>One-hot</a:t>
              </a:r>
              <a:endParaRPr sz="1000">
                <a:latin typeface="NanumGothic ExtraBold"/>
                <a:ea typeface="NanumGothic ExtraBold"/>
                <a:cs typeface="NanumGothic ExtraBold"/>
                <a:sym typeface="NanumGothic ExtraBold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>
                  <a:latin typeface="NanumGothic ExtraBold"/>
                  <a:ea typeface="NanumGothic ExtraBold"/>
                  <a:cs typeface="NanumGothic ExtraBold"/>
                  <a:sym typeface="NanumGothic ExtraBold"/>
                </a:rPr>
                <a:t>Encoding</a:t>
              </a:r>
              <a:endParaRPr sz="1000">
                <a:latin typeface="NanumGothic ExtraBold"/>
                <a:ea typeface="NanumGothic ExtraBold"/>
                <a:cs typeface="NanumGothic ExtraBold"/>
                <a:sym typeface="NanumGothic ExtraBold"/>
              </a:endParaRPr>
            </a:p>
          </p:txBody>
        </p:sp>
      </p:grpSp>
      <p:grpSp>
        <p:nvGrpSpPr>
          <p:cNvPr id="503" name="Google Shape;503;p45"/>
          <p:cNvGrpSpPr/>
          <p:nvPr/>
        </p:nvGrpSpPr>
        <p:grpSpPr>
          <a:xfrm>
            <a:off x="5968188" y="2372425"/>
            <a:ext cx="1037700" cy="721800"/>
            <a:chOff x="5477175" y="1301800"/>
            <a:chExt cx="1037700" cy="721800"/>
          </a:xfrm>
        </p:grpSpPr>
        <p:sp>
          <p:nvSpPr>
            <p:cNvPr id="504" name="Google Shape;504;p45"/>
            <p:cNvSpPr/>
            <p:nvPr/>
          </p:nvSpPr>
          <p:spPr>
            <a:xfrm>
              <a:off x="5477175" y="1301800"/>
              <a:ext cx="1026000" cy="721800"/>
            </a:xfrm>
            <a:prstGeom prst="roundRect">
              <a:avLst>
                <a:gd fmla="val 16667" name="adj"/>
              </a:avLst>
            </a:prstGeom>
            <a:solidFill>
              <a:srgbClr val="B4A7D6"/>
            </a:solidFill>
            <a:ln cap="flat" cmpd="sng" w="9525">
              <a:solidFill>
                <a:srgbClr val="99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45"/>
            <p:cNvSpPr txBox="1"/>
            <p:nvPr/>
          </p:nvSpPr>
          <p:spPr>
            <a:xfrm>
              <a:off x="5477175" y="1416400"/>
              <a:ext cx="10377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>
                  <a:latin typeface="NanumGothic ExtraBold"/>
                  <a:ea typeface="NanumGothic ExtraBold"/>
                  <a:cs typeface="NanumGothic ExtraBold"/>
                  <a:sym typeface="NanumGothic ExtraBold"/>
                </a:rPr>
                <a:t>Count Vectors</a:t>
              </a:r>
              <a:endParaRPr sz="1000">
                <a:latin typeface="NanumGothic ExtraBold"/>
                <a:ea typeface="NanumGothic ExtraBold"/>
                <a:cs typeface="NanumGothic ExtraBold"/>
                <a:sym typeface="NanumGothic ExtraBold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>
                  <a:latin typeface="NanumGothic ExtraBold"/>
                  <a:ea typeface="NanumGothic ExtraBold"/>
                  <a:cs typeface="NanumGothic ExtraBold"/>
                  <a:sym typeface="NanumGothic ExtraBold"/>
                </a:rPr>
                <a:t>(TF-IDF)</a:t>
              </a:r>
              <a:endParaRPr sz="1000">
                <a:latin typeface="NanumGothic ExtraBold"/>
                <a:ea typeface="NanumGothic ExtraBold"/>
                <a:cs typeface="NanumGothic ExtraBold"/>
                <a:sym typeface="NanumGothic ExtraBold"/>
              </a:endParaRPr>
            </a:p>
          </p:txBody>
        </p:sp>
      </p:grpSp>
      <p:grpSp>
        <p:nvGrpSpPr>
          <p:cNvPr id="506" name="Google Shape;506;p45"/>
          <p:cNvGrpSpPr/>
          <p:nvPr/>
        </p:nvGrpSpPr>
        <p:grpSpPr>
          <a:xfrm>
            <a:off x="5968188" y="3315125"/>
            <a:ext cx="1037700" cy="721800"/>
            <a:chOff x="5477175" y="1301800"/>
            <a:chExt cx="1037700" cy="721800"/>
          </a:xfrm>
        </p:grpSpPr>
        <p:sp>
          <p:nvSpPr>
            <p:cNvPr id="507" name="Google Shape;507;p45"/>
            <p:cNvSpPr/>
            <p:nvPr/>
          </p:nvSpPr>
          <p:spPr>
            <a:xfrm>
              <a:off x="5477175" y="1301800"/>
              <a:ext cx="1026000" cy="721800"/>
            </a:xfrm>
            <a:prstGeom prst="roundRect">
              <a:avLst>
                <a:gd fmla="val 16667" name="adj"/>
              </a:avLst>
            </a:prstGeom>
            <a:solidFill>
              <a:srgbClr val="B4A7D6"/>
            </a:solidFill>
            <a:ln cap="flat" cmpd="sng" w="9525">
              <a:solidFill>
                <a:srgbClr val="99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45"/>
            <p:cNvSpPr txBox="1"/>
            <p:nvPr/>
          </p:nvSpPr>
          <p:spPr>
            <a:xfrm>
              <a:off x="5477175" y="1416400"/>
              <a:ext cx="10377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>
                  <a:latin typeface="NanumGothic ExtraBold"/>
                  <a:ea typeface="NanumGothic ExtraBold"/>
                  <a:cs typeface="NanumGothic ExtraBold"/>
                  <a:sym typeface="NanumGothic ExtraBold"/>
                </a:rPr>
                <a:t>Word</a:t>
              </a:r>
              <a:endParaRPr sz="1000">
                <a:latin typeface="NanumGothic ExtraBold"/>
                <a:ea typeface="NanumGothic ExtraBold"/>
                <a:cs typeface="NanumGothic ExtraBold"/>
                <a:sym typeface="NanumGothic ExtraBold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>
                  <a:latin typeface="NanumGothic ExtraBold"/>
                  <a:ea typeface="NanumGothic ExtraBold"/>
                  <a:cs typeface="NanumGothic ExtraBold"/>
                  <a:sym typeface="NanumGothic ExtraBold"/>
                </a:rPr>
                <a:t>Embeddings</a:t>
              </a:r>
              <a:endParaRPr sz="1000">
                <a:latin typeface="NanumGothic ExtraBold"/>
                <a:ea typeface="NanumGothic ExtraBold"/>
                <a:cs typeface="NanumGothic ExtraBold"/>
                <a:sym typeface="NanumGothic ExtraBold"/>
              </a:endParaRPr>
            </a:p>
          </p:txBody>
        </p:sp>
      </p:grpSp>
      <p:grpSp>
        <p:nvGrpSpPr>
          <p:cNvPr id="509" name="Google Shape;509;p45"/>
          <p:cNvGrpSpPr/>
          <p:nvPr/>
        </p:nvGrpSpPr>
        <p:grpSpPr>
          <a:xfrm>
            <a:off x="1054175" y="1158950"/>
            <a:ext cx="1026000" cy="721800"/>
            <a:chOff x="679200" y="1301800"/>
            <a:chExt cx="1026000" cy="721800"/>
          </a:xfrm>
        </p:grpSpPr>
        <p:sp>
          <p:nvSpPr>
            <p:cNvPr id="510" name="Google Shape;510;p45"/>
            <p:cNvSpPr/>
            <p:nvPr/>
          </p:nvSpPr>
          <p:spPr>
            <a:xfrm>
              <a:off x="679200" y="1301800"/>
              <a:ext cx="1026000" cy="721800"/>
            </a:xfrm>
            <a:prstGeom prst="roundRect">
              <a:avLst>
                <a:gd fmla="val 16667" name="adj"/>
              </a:avLst>
            </a:prstGeom>
            <a:solidFill>
              <a:srgbClr val="F4CCCC"/>
            </a:solidFill>
            <a:ln cap="flat" cmpd="sng" w="9525">
              <a:solidFill>
                <a:srgbClr val="C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45"/>
            <p:cNvSpPr txBox="1"/>
            <p:nvPr/>
          </p:nvSpPr>
          <p:spPr>
            <a:xfrm>
              <a:off x="799650" y="1462600"/>
              <a:ext cx="8631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latin typeface="NanumGothic ExtraBold"/>
                  <a:ea typeface="NanumGothic ExtraBold"/>
                  <a:cs typeface="NanumGothic ExtraBold"/>
                  <a:sym typeface="NanumGothic ExtraBold"/>
                </a:rPr>
                <a:t>Corpus</a:t>
              </a:r>
              <a:endParaRPr>
                <a:latin typeface="NanumGothic ExtraBold"/>
                <a:ea typeface="NanumGothic ExtraBold"/>
                <a:cs typeface="NanumGothic ExtraBold"/>
                <a:sym typeface="NanumGothic ExtraBold"/>
              </a:endParaRPr>
            </a:p>
          </p:txBody>
        </p:sp>
      </p:grpSp>
      <p:sp>
        <p:nvSpPr>
          <p:cNvPr id="512" name="Google Shape;512;p45"/>
          <p:cNvSpPr txBox="1"/>
          <p:nvPr/>
        </p:nvSpPr>
        <p:spPr>
          <a:xfrm>
            <a:off x="2226450" y="1212825"/>
            <a:ext cx="10842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latin typeface="Malgun Gothic"/>
                <a:ea typeface="Malgun Gothic"/>
                <a:cs typeface="Malgun Gothic"/>
                <a:sym typeface="Malgun Gothic"/>
              </a:rPr>
              <a:t>데이터 수집</a:t>
            </a:r>
            <a:endParaRPr sz="12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latin typeface="Malgun Gothic"/>
                <a:ea typeface="Malgun Gothic"/>
                <a:cs typeface="Malgun Gothic"/>
                <a:sym typeface="Malgun Gothic"/>
              </a:rPr>
              <a:t>-</a:t>
            </a:r>
            <a:r>
              <a:rPr lang="ko" sz="900">
                <a:latin typeface="Malgun Gothic"/>
                <a:ea typeface="Malgun Gothic"/>
                <a:cs typeface="Malgun Gothic"/>
                <a:sym typeface="Malgun Gothic"/>
              </a:rPr>
              <a:t> 구입, 외주</a:t>
            </a:r>
            <a:endParaRPr sz="9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latin typeface="Malgun Gothic"/>
                <a:ea typeface="Malgun Gothic"/>
                <a:cs typeface="Malgun Gothic"/>
                <a:sym typeface="Malgun Gothic"/>
              </a:rPr>
              <a:t>- 크롤링</a:t>
            </a:r>
            <a:endParaRPr sz="9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513" name="Google Shape;513;p45"/>
          <p:cNvGrpSpPr/>
          <p:nvPr/>
        </p:nvGrpSpPr>
        <p:grpSpPr>
          <a:xfrm>
            <a:off x="1054175" y="2372425"/>
            <a:ext cx="1026000" cy="721800"/>
            <a:chOff x="679200" y="1301800"/>
            <a:chExt cx="1026000" cy="721800"/>
          </a:xfrm>
        </p:grpSpPr>
        <p:sp>
          <p:nvSpPr>
            <p:cNvPr id="514" name="Google Shape;514;p45"/>
            <p:cNvSpPr/>
            <p:nvPr/>
          </p:nvSpPr>
          <p:spPr>
            <a:xfrm>
              <a:off x="679200" y="1301800"/>
              <a:ext cx="1026000" cy="721800"/>
            </a:xfrm>
            <a:prstGeom prst="roundRect">
              <a:avLst>
                <a:gd fmla="val 16667" name="adj"/>
              </a:avLst>
            </a:prstGeom>
            <a:solidFill>
              <a:srgbClr val="FFE599"/>
            </a:solidFill>
            <a:ln cap="flat" cmpd="sng" w="9525">
              <a:solidFill>
                <a:srgbClr val="FF9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45"/>
            <p:cNvSpPr txBox="1"/>
            <p:nvPr/>
          </p:nvSpPr>
          <p:spPr>
            <a:xfrm>
              <a:off x="926950" y="1477450"/>
              <a:ext cx="587100" cy="38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300">
                  <a:latin typeface="NanumGothic ExtraBold"/>
                  <a:ea typeface="NanumGothic ExtraBold"/>
                  <a:cs typeface="NanumGothic ExtraBold"/>
                  <a:sym typeface="NanumGothic ExtraBold"/>
                </a:rPr>
                <a:t>EDA</a:t>
              </a:r>
              <a:endParaRPr sz="1300">
                <a:latin typeface="NanumGothic ExtraBold"/>
                <a:ea typeface="NanumGothic ExtraBold"/>
                <a:cs typeface="NanumGothic ExtraBold"/>
                <a:sym typeface="NanumGothic ExtraBold"/>
              </a:endParaRPr>
            </a:p>
          </p:txBody>
        </p:sp>
      </p:grpSp>
      <p:sp>
        <p:nvSpPr>
          <p:cNvPr id="516" name="Google Shape;516;p45"/>
          <p:cNvSpPr txBox="1"/>
          <p:nvPr/>
        </p:nvSpPr>
        <p:spPr>
          <a:xfrm>
            <a:off x="3223403" y="3094225"/>
            <a:ext cx="1084200" cy="19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latin typeface="Nanum Gothic"/>
                <a:ea typeface="Nanum Gothic"/>
                <a:cs typeface="Nanum Gothic"/>
                <a:sym typeface="Nanum Gothic"/>
              </a:rPr>
              <a:t>공백토큰화</a:t>
            </a:r>
            <a:endParaRPr sz="9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latin typeface="Nanum Gothic"/>
                <a:ea typeface="Nanum Gothic"/>
                <a:cs typeface="Nanum Gothic"/>
                <a:sym typeface="Nanum Gothic"/>
              </a:rPr>
              <a:t>형태소토큰화</a:t>
            </a:r>
            <a:endParaRPr sz="9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latin typeface="Nanum Gothic"/>
                <a:ea typeface="Nanum Gothic"/>
                <a:cs typeface="Nanum Gothic"/>
                <a:sym typeface="Nanum Gothic"/>
              </a:rPr>
              <a:t>  KoNlpy</a:t>
            </a:r>
            <a:endParaRPr sz="9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latin typeface="Nanum Gothic"/>
                <a:ea typeface="Nanum Gothic"/>
                <a:cs typeface="Nanum Gothic"/>
                <a:sym typeface="Nanum Gothic"/>
              </a:rPr>
              <a:t>  -Hannanum</a:t>
            </a:r>
            <a:endParaRPr sz="9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latin typeface="Nanum Gothic"/>
                <a:ea typeface="Nanum Gothic"/>
                <a:cs typeface="Nanum Gothic"/>
                <a:sym typeface="Nanum Gothic"/>
              </a:rPr>
              <a:t>  -kkma</a:t>
            </a:r>
            <a:endParaRPr sz="9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latin typeface="Nanum Gothic"/>
                <a:ea typeface="Nanum Gothic"/>
                <a:cs typeface="Nanum Gothic"/>
                <a:sym typeface="Nanum Gothic"/>
              </a:rPr>
              <a:t>  -komoran</a:t>
            </a:r>
            <a:endParaRPr sz="9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latin typeface="Nanum Gothic"/>
                <a:ea typeface="Nanum Gothic"/>
                <a:cs typeface="Nanum Gothic"/>
                <a:sym typeface="Nanum Gothic"/>
              </a:rPr>
              <a:t>  -Mecab</a:t>
            </a:r>
            <a:endParaRPr sz="9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latin typeface="Nanum Gothic"/>
                <a:ea typeface="Nanum Gothic"/>
                <a:cs typeface="Nanum Gothic"/>
                <a:sym typeface="Nanum Gothic"/>
              </a:rPr>
              <a:t>  -Twitter(okt)</a:t>
            </a:r>
            <a:endParaRPr sz="9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latin typeface="Nanum Gothic"/>
                <a:ea typeface="Nanum Gothic"/>
                <a:cs typeface="Nanum Gothic"/>
                <a:sym typeface="Nanum Gothic"/>
              </a:rPr>
              <a:t>서브워드토큰화</a:t>
            </a:r>
            <a:endParaRPr sz="9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latin typeface="Nanum Gothic"/>
                <a:ea typeface="Nanum Gothic"/>
                <a:cs typeface="Nanum Gothic"/>
                <a:sym typeface="Nanum Gothic"/>
              </a:rPr>
              <a:t>  -Bpe</a:t>
            </a:r>
            <a:endParaRPr sz="9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latin typeface="Nanum Gothic"/>
                <a:ea typeface="Nanum Gothic"/>
                <a:cs typeface="Nanum Gothic"/>
                <a:sym typeface="Nanum Gothic"/>
              </a:rPr>
              <a:t>  -Wordpiece</a:t>
            </a:r>
            <a:endParaRPr sz="9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latin typeface="Nanum Gothic"/>
                <a:ea typeface="Nanum Gothic"/>
                <a:cs typeface="Nanum Gothic"/>
                <a:sym typeface="Nanum Gothic"/>
              </a:rPr>
              <a:t>  -Sentencepiece</a:t>
            </a:r>
            <a:endParaRPr sz="9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latin typeface="Nanum Gothic"/>
                <a:ea typeface="Nanum Gothic"/>
                <a:cs typeface="Nanum Gothic"/>
                <a:sym typeface="Nanum Gothic"/>
              </a:rPr>
              <a:t>  -BertTokenizer</a:t>
            </a:r>
            <a:endParaRPr sz="9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17" name="Google Shape;517;p45"/>
          <p:cNvSpPr/>
          <p:nvPr/>
        </p:nvSpPr>
        <p:spPr>
          <a:xfrm>
            <a:off x="1213475" y="1999425"/>
            <a:ext cx="707400" cy="2418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8" name="Google Shape;518;p45"/>
          <p:cNvSpPr/>
          <p:nvPr/>
        </p:nvSpPr>
        <p:spPr>
          <a:xfrm rot="-5400000">
            <a:off x="5289325" y="2619625"/>
            <a:ext cx="707400" cy="2418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9" name="Google Shape;519;p45"/>
          <p:cNvSpPr txBox="1"/>
          <p:nvPr/>
        </p:nvSpPr>
        <p:spPr>
          <a:xfrm>
            <a:off x="3736625" y="833250"/>
            <a:ext cx="1084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latin typeface="Nanum Gothic"/>
                <a:ea typeface="Nanum Gothic"/>
                <a:cs typeface="Nanum Gothic"/>
                <a:sym typeface="Nanum Gothic"/>
              </a:rPr>
              <a:t>텍스트</a:t>
            </a:r>
            <a:endParaRPr b="1" sz="20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20" name="Google Shape;520;p45"/>
          <p:cNvSpPr txBox="1"/>
          <p:nvPr/>
        </p:nvSpPr>
        <p:spPr>
          <a:xfrm>
            <a:off x="5799275" y="833250"/>
            <a:ext cx="1084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latin typeface="Nanum Gothic"/>
                <a:ea typeface="Nanum Gothic"/>
                <a:cs typeface="Nanum Gothic"/>
                <a:sym typeface="Nanum Gothic"/>
              </a:rPr>
              <a:t>수치</a:t>
            </a:r>
            <a:endParaRPr b="1" sz="20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21" name="Google Shape;521;p45"/>
          <p:cNvSpPr/>
          <p:nvPr/>
        </p:nvSpPr>
        <p:spPr>
          <a:xfrm rot="-5400000">
            <a:off x="5116950" y="613950"/>
            <a:ext cx="268200" cy="9312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C00000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22" name="Google Shape;522;p45"/>
          <p:cNvGrpSpPr/>
          <p:nvPr/>
        </p:nvGrpSpPr>
        <p:grpSpPr>
          <a:xfrm>
            <a:off x="6505350" y="4332350"/>
            <a:ext cx="1026000" cy="530100"/>
            <a:chOff x="5477175" y="1493350"/>
            <a:chExt cx="1026000" cy="530100"/>
          </a:xfrm>
        </p:grpSpPr>
        <p:sp>
          <p:nvSpPr>
            <p:cNvPr id="523" name="Google Shape;523;p45"/>
            <p:cNvSpPr/>
            <p:nvPr/>
          </p:nvSpPr>
          <p:spPr>
            <a:xfrm>
              <a:off x="5477175" y="1493350"/>
              <a:ext cx="1026000" cy="530100"/>
            </a:xfrm>
            <a:prstGeom prst="roundRect">
              <a:avLst>
                <a:gd fmla="val 16667" name="adj"/>
              </a:avLst>
            </a:prstGeom>
            <a:solidFill>
              <a:srgbClr val="6D9EEB"/>
            </a:solidFill>
            <a:ln cap="flat" cmpd="sng" w="9525">
              <a:solidFill>
                <a:srgbClr val="0B539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45"/>
            <p:cNvSpPr txBox="1"/>
            <p:nvPr/>
          </p:nvSpPr>
          <p:spPr>
            <a:xfrm>
              <a:off x="5523525" y="1589050"/>
              <a:ext cx="9333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>
                  <a:latin typeface="NanumGothic ExtraBold"/>
                  <a:ea typeface="NanumGothic ExtraBold"/>
                  <a:cs typeface="NanumGothic ExtraBold"/>
                  <a:sym typeface="NanumGothic ExtraBold"/>
                </a:rPr>
                <a:t>Prediction</a:t>
              </a:r>
              <a:endParaRPr sz="1000">
                <a:latin typeface="NanumGothic ExtraBold"/>
                <a:ea typeface="NanumGothic ExtraBold"/>
                <a:cs typeface="NanumGothic ExtraBold"/>
                <a:sym typeface="NanumGothic ExtraBold"/>
              </a:endParaRPr>
            </a:p>
          </p:txBody>
        </p:sp>
      </p:grpSp>
      <p:grpSp>
        <p:nvGrpSpPr>
          <p:cNvPr id="525" name="Google Shape;525;p45"/>
          <p:cNvGrpSpPr/>
          <p:nvPr/>
        </p:nvGrpSpPr>
        <p:grpSpPr>
          <a:xfrm>
            <a:off x="5354450" y="4332350"/>
            <a:ext cx="1026000" cy="530100"/>
            <a:chOff x="5477175" y="1493350"/>
            <a:chExt cx="1026000" cy="530100"/>
          </a:xfrm>
        </p:grpSpPr>
        <p:sp>
          <p:nvSpPr>
            <p:cNvPr id="526" name="Google Shape;526;p45"/>
            <p:cNvSpPr/>
            <p:nvPr/>
          </p:nvSpPr>
          <p:spPr>
            <a:xfrm>
              <a:off x="5477175" y="1493350"/>
              <a:ext cx="1026000" cy="530100"/>
            </a:xfrm>
            <a:prstGeom prst="roundRect">
              <a:avLst>
                <a:gd fmla="val 16667" name="adj"/>
              </a:avLst>
            </a:prstGeom>
            <a:solidFill>
              <a:srgbClr val="6D9EEB"/>
            </a:solidFill>
            <a:ln cap="flat" cmpd="sng" w="9525">
              <a:solidFill>
                <a:srgbClr val="0B539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45"/>
            <p:cNvSpPr txBox="1"/>
            <p:nvPr/>
          </p:nvSpPr>
          <p:spPr>
            <a:xfrm>
              <a:off x="5523525" y="1589050"/>
              <a:ext cx="9333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>
                  <a:latin typeface="NanumGothic ExtraBold"/>
                  <a:ea typeface="NanumGothic ExtraBold"/>
                  <a:cs typeface="NanumGothic ExtraBold"/>
                  <a:sym typeface="NanumGothic ExtraBold"/>
                </a:rPr>
                <a:t>Test</a:t>
              </a:r>
              <a:endParaRPr sz="1000">
                <a:latin typeface="NanumGothic ExtraBold"/>
                <a:ea typeface="NanumGothic ExtraBold"/>
                <a:cs typeface="NanumGothic ExtraBold"/>
                <a:sym typeface="NanumGothic ExtraBold"/>
              </a:endParaRPr>
            </a:p>
          </p:txBody>
        </p:sp>
      </p:grpSp>
      <p:sp>
        <p:nvSpPr>
          <p:cNvPr id="528" name="Google Shape;528;p45"/>
          <p:cNvSpPr/>
          <p:nvPr/>
        </p:nvSpPr>
        <p:spPr>
          <a:xfrm>
            <a:off x="7946350" y="3203950"/>
            <a:ext cx="445800" cy="10014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29" name="Google Shape;529;p45"/>
          <p:cNvGrpSpPr/>
          <p:nvPr/>
        </p:nvGrpSpPr>
        <p:grpSpPr>
          <a:xfrm>
            <a:off x="4291850" y="4103054"/>
            <a:ext cx="1026000" cy="371100"/>
            <a:chOff x="4277675" y="2133329"/>
            <a:chExt cx="1026000" cy="371100"/>
          </a:xfrm>
        </p:grpSpPr>
        <p:sp>
          <p:nvSpPr>
            <p:cNvPr id="530" name="Google Shape;530;p45"/>
            <p:cNvSpPr/>
            <p:nvPr/>
          </p:nvSpPr>
          <p:spPr>
            <a:xfrm>
              <a:off x="4277675" y="2133329"/>
              <a:ext cx="1026000" cy="371100"/>
            </a:xfrm>
            <a:prstGeom prst="roundRect">
              <a:avLst>
                <a:gd fmla="val 16667" name="adj"/>
              </a:avLst>
            </a:prstGeom>
            <a:solidFill>
              <a:srgbClr val="F6B26B"/>
            </a:solidFill>
            <a:ln cap="flat" cmpd="sng" w="9525">
              <a:solidFill>
                <a:srgbClr val="FF9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45"/>
            <p:cNvSpPr txBox="1"/>
            <p:nvPr/>
          </p:nvSpPr>
          <p:spPr>
            <a:xfrm>
              <a:off x="4324025" y="2157949"/>
              <a:ext cx="9333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>
                  <a:latin typeface="NanumGothic ExtraBold"/>
                  <a:ea typeface="NanumGothic ExtraBold"/>
                  <a:cs typeface="NanumGothic ExtraBold"/>
                  <a:sym typeface="NanumGothic ExtraBold"/>
                </a:rPr>
                <a:t>Sequence</a:t>
              </a:r>
              <a:endParaRPr sz="1000">
                <a:latin typeface="NanumGothic ExtraBold"/>
                <a:ea typeface="NanumGothic ExtraBold"/>
                <a:cs typeface="NanumGothic ExtraBold"/>
                <a:sym typeface="NanumGothic ExtraBold"/>
              </a:endParaRPr>
            </a:p>
          </p:txBody>
        </p:sp>
      </p:grpSp>
      <p:sp>
        <p:nvSpPr>
          <p:cNvPr id="532" name="Google Shape;532;p45"/>
          <p:cNvSpPr txBox="1"/>
          <p:nvPr/>
        </p:nvSpPr>
        <p:spPr>
          <a:xfrm>
            <a:off x="2292765" y="3401725"/>
            <a:ext cx="10842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latin typeface="Nanum Gothic"/>
                <a:ea typeface="Nanum Gothic"/>
                <a:cs typeface="Nanum Gothic"/>
                <a:sym typeface="Nanum Gothic"/>
              </a:rPr>
              <a:t>정규표현식</a:t>
            </a:r>
            <a:endParaRPr sz="9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descr="텍스트이(가) 표시된 사진&#10;&#10;자동 생성된 설명" id="533" name="Google Shape;533;p45"/>
          <p:cNvPicPr preferRelativeResize="0"/>
          <p:nvPr/>
        </p:nvPicPr>
        <p:blipFill rotWithShape="1">
          <a:blip r:embed="rId4">
            <a:alphaModFix/>
          </a:blip>
          <a:srcRect b="26232" l="19689" r="18414" t="9059"/>
          <a:stretch/>
        </p:blipFill>
        <p:spPr>
          <a:xfrm>
            <a:off x="8511248" y="4600652"/>
            <a:ext cx="508400" cy="508425"/>
          </a:xfrm>
          <a:prstGeom prst="rect">
            <a:avLst/>
          </a:prstGeom>
          <a:noFill/>
          <a:ln>
            <a:noFill/>
          </a:ln>
        </p:spPr>
      </p:pic>
      <p:sp>
        <p:nvSpPr>
          <p:cNvPr id="534" name="Google Shape;534;p45"/>
          <p:cNvSpPr txBox="1"/>
          <p:nvPr/>
        </p:nvSpPr>
        <p:spPr>
          <a:xfrm>
            <a:off x="2114915" y="4297250"/>
            <a:ext cx="10842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latin typeface="Nanum Gothic"/>
                <a:ea typeface="Nanum Gothic"/>
                <a:cs typeface="Nanum Gothic"/>
                <a:sym typeface="Nanum Gothic"/>
              </a:rPr>
              <a:t>class label</a:t>
            </a:r>
            <a:endParaRPr sz="9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latin typeface="Nanum Gothic"/>
                <a:ea typeface="Nanum Gothic"/>
                <a:cs typeface="Nanum Gothic"/>
                <a:sym typeface="Nanum Gothic"/>
              </a:rPr>
              <a:t>token label</a:t>
            </a:r>
            <a:endParaRPr sz="9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latin typeface="Nanum Gothic"/>
                <a:ea typeface="Nanum Gothic"/>
                <a:cs typeface="Nanum Gothic"/>
                <a:sym typeface="Nanum Gothic"/>
              </a:rPr>
              <a:t>sentence label</a:t>
            </a:r>
            <a:endParaRPr sz="9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pSp>
        <p:nvGrpSpPr>
          <p:cNvPr id="535" name="Google Shape;535;p45"/>
          <p:cNvGrpSpPr/>
          <p:nvPr/>
        </p:nvGrpSpPr>
        <p:grpSpPr>
          <a:xfrm>
            <a:off x="7656250" y="4332350"/>
            <a:ext cx="1026000" cy="530100"/>
            <a:chOff x="5477175" y="1493350"/>
            <a:chExt cx="1026000" cy="530100"/>
          </a:xfrm>
        </p:grpSpPr>
        <p:sp>
          <p:nvSpPr>
            <p:cNvPr id="536" name="Google Shape;536;p45"/>
            <p:cNvSpPr/>
            <p:nvPr/>
          </p:nvSpPr>
          <p:spPr>
            <a:xfrm>
              <a:off x="5477175" y="1493350"/>
              <a:ext cx="1026000" cy="530100"/>
            </a:xfrm>
            <a:prstGeom prst="roundRect">
              <a:avLst>
                <a:gd fmla="val 16667" name="adj"/>
              </a:avLst>
            </a:prstGeom>
            <a:solidFill>
              <a:srgbClr val="6D9EEB"/>
            </a:solidFill>
            <a:ln cap="flat" cmpd="sng" w="9525">
              <a:solidFill>
                <a:srgbClr val="0B539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45"/>
            <p:cNvSpPr txBox="1"/>
            <p:nvPr/>
          </p:nvSpPr>
          <p:spPr>
            <a:xfrm>
              <a:off x="5523525" y="1512100"/>
              <a:ext cx="9333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>
                  <a:latin typeface="NanumGothic ExtraBold"/>
                  <a:ea typeface="NanumGothic ExtraBold"/>
                  <a:cs typeface="NanumGothic ExtraBold"/>
                  <a:sym typeface="NanumGothic ExtraBold"/>
                </a:rPr>
                <a:t>Model</a:t>
              </a:r>
              <a:endParaRPr sz="1000">
                <a:latin typeface="NanumGothic ExtraBold"/>
                <a:ea typeface="NanumGothic ExtraBold"/>
                <a:cs typeface="NanumGothic ExtraBold"/>
                <a:sym typeface="NanumGothic ExtraBold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>
                  <a:latin typeface="NanumGothic ExtraBold"/>
                  <a:ea typeface="NanumGothic ExtraBold"/>
                  <a:cs typeface="NanumGothic ExtraBold"/>
                  <a:sym typeface="NanumGothic ExtraBold"/>
                </a:rPr>
                <a:t>(training)</a:t>
              </a:r>
              <a:endParaRPr sz="1000">
                <a:latin typeface="NanumGothic ExtraBold"/>
                <a:ea typeface="NanumGothic ExtraBold"/>
                <a:cs typeface="NanumGothic ExtraBold"/>
                <a:sym typeface="NanumGothic ExtraBold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8"/>
          <p:cNvSpPr/>
          <p:nvPr/>
        </p:nvSpPr>
        <p:spPr>
          <a:xfrm>
            <a:off x="441960" y="365760"/>
            <a:ext cx="34200" cy="4116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4" name="Google Shape;154;p28"/>
          <p:cNvSpPr txBox="1"/>
          <p:nvPr/>
        </p:nvSpPr>
        <p:spPr>
          <a:xfrm>
            <a:off x="582952" y="329125"/>
            <a:ext cx="16755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0" lang="ko" sz="2700" u="none" cap="none" strike="noStrike">
                <a:solidFill>
                  <a:srgbClr val="404040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강사소개</a:t>
            </a:r>
            <a:endParaRPr sz="1100"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155" name="Google Shape;155;p28"/>
          <p:cNvSpPr txBox="1"/>
          <p:nvPr/>
        </p:nvSpPr>
        <p:spPr>
          <a:xfrm>
            <a:off x="3909201" y="393525"/>
            <a:ext cx="4856700" cy="5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100"/>
              <a:buFont typeface="Arial"/>
              <a:buNone/>
            </a:pPr>
            <a:r>
              <a:rPr i="0" lang="ko" sz="2000" u="none" cap="none" strike="noStrike">
                <a:solidFill>
                  <a:srgbClr val="3F3F3F"/>
                </a:solidFill>
                <a:latin typeface="Nanum Gothic"/>
                <a:ea typeface="Nanum Gothic"/>
                <a:cs typeface="Nanum Gothic"/>
                <a:sym typeface="Nanum Gothic"/>
              </a:rPr>
              <a:t>연세대학교 일반대학원 석사 졸업</a:t>
            </a:r>
            <a:endParaRPr sz="2000">
              <a:solidFill>
                <a:srgbClr val="3F3F3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None/>
            </a:pPr>
            <a:r>
              <a:rPr lang="ko" sz="1400">
                <a:solidFill>
                  <a:srgbClr val="3F3F3F"/>
                </a:solidFill>
                <a:latin typeface="Nanum Gothic"/>
                <a:ea typeface="Nanum Gothic"/>
                <a:cs typeface="Nanum Gothic"/>
                <a:sym typeface="Nanum Gothic"/>
              </a:rPr>
              <a:t>신호처리전공 주 연구분야 잡음제거, 음원분리, 음성강화</a:t>
            </a:r>
            <a:endParaRPr i="0" sz="1400" u="none" cap="none" strike="noStrike">
              <a:solidFill>
                <a:srgbClr val="3F3F3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56" name="Google Shape;156;p28"/>
          <p:cNvSpPr txBox="1"/>
          <p:nvPr/>
        </p:nvSpPr>
        <p:spPr>
          <a:xfrm>
            <a:off x="3909200" y="1211200"/>
            <a:ext cx="4720500" cy="35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2100"/>
              <a:buFont typeface="Arial"/>
              <a:buNone/>
            </a:pPr>
            <a:r>
              <a:rPr b="1" i="0" lang="ko" sz="1900" u="none" cap="none" strike="noStrike">
                <a:solidFill>
                  <a:srgbClr val="404040"/>
                </a:solidFill>
                <a:latin typeface="Nanum Gothic"/>
                <a:ea typeface="Nanum Gothic"/>
                <a:cs typeface="Nanum Gothic"/>
                <a:sym typeface="Nanum Gothic"/>
              </a:rPr>
              <a:t>강의이력(~2022.8)</a:t>
            </a:r>
            <a:endParaRPr b="1" i="0" sz="1600" u="none" cap="none" strike="noStrike">
              <a:solidFill>
                <a:srgbClr val="40404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r>
              <a:t/>
            </a:r>
            <a:endParaRPr i="0" sz="1200" u="none" cap="none" strike="noStrike">
              <a:solidFill>
                <a:srgbClr val="3F3F3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700"/>
              <a:buFont typeface="Arial"/>
              <a:buNone/>
            </a:pPr>
            <a:r>
              <a:rPr i="0" lang="ko" sz="1500" u="none" cap="none" strike="noStrike">
                <a:solidFill>
                  <a:srgbClr val="3F3F3F"/>
                </a:solidFill>
                <a:latin typeface="Nanum Gothic"/>
                <a:ea typeface="Nanum Gothic"/>
                <a:cs typeface="Nanum Gothic"/>
                <a:sym typeface="Nanum Gothic"/>
              </a:rPr>
              <a:t>모두의연구소 aiffel 강남 1기 &amp; 싹 1기</a:t>
            </a:r>
            <a:endParaRPr i="0" sz="1500" u="none" cap="none" strike="noStrike">
              <a:solidFill>
                <a:srgbClr val="3F3F3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700"/>
              <a:buFont typeface="Arial"/>
              <a:buNone/>
            </a:pPr>
            <a:r>
              <a:rPr lang="ko" sz="1500">
                <a:solidFill>
                  <a:srgbClr val="3F3F3F"/>
                </a:solidFill>
                <a:latin typeface="Nanum Gothic"/>
                <a:ea typeface="Nanum Gothic"/>
                <a:cs typeface="Nanum Gothic"/>
                <a:sym typeface="Nanum Gothic"/>
              </a:rPr>
              <a:t>기상청 AI 프로젝트 강사</a:t>
            </a:r>
            <a:endParaRPr sz="1500">
              <a:solidFill>
                <a:srgbClr val="3F3F3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700"/>
              <a:buFont typeface="Arial"/>
              <a:buNone/>
            </a:pPr>
            <a:r>
              <a:rPr i="0" lang="ko" sz="1500" u="none" cap="none" strike="noStrike">
                <a:solidFill>
                  <a:srgbClr val="3F3F3F"/>
                </a:solidFill>
                <a:latin typeface="Nanum Gothic"/>
                <a:ea typeface="Nanum Gothic"/>
                <a:cs typeface="Nanum Gothic"/>
                <a:sym typeface="Nanum Gothic"/>
              </a:rPr>
              <a:t>엘리스 알고리즘 강사</a:t>
            </a:r>
            <a:endParaRPr i="0" sz="1500" u="none" cap="none" strike="noStrike">
              <a:solidFill>
                <a:srgbClr val="3F3F3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700"/>
              <a:buFont typeface="Arial"/>
              <a:buNone/>
            </a:pPr>
            <a:r>
              <a:rPr lang="ko" sz="1500">
                <a:solidFill>
                  <a:srgbClr val="3F3F3F"/>
                </a:solidFill>
                <a:latin typeface="Nanum Gothic"/>
                <a:ea typeface="Nanum Gothic"/>
                <a:cs typeface="Nanum Gothic"/>
                <a:sym typeface="Nanum Gothic"/>
              </a:rPr>
              <a:t>팀스파르타 AI트랙 1기 프로젝트 튜터</a:t>
            </a:r>
            <a:endParaRPr sz="1500">
              <a:solidFill>
                <a:srgbClr val="3F3F3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700"/>
              <a:buFont typeface="Arial"/>
              <a:buNone/>
            </a:pPr>
            <a:r>
              <a:rPr lang="ko" sz="1500">
                <a:solidFill>
                  <a:srgbClr val="3F3F3F"/>
                </a:solidFill>
                <a:latin typeface="Nanum Gothic"/>
                <a:ea typeface="Nanum Gothic"/>
                <a:cs typeface="Nanum Gothic"/>
                <a:sym typeface="Nanum Gothic"/>
              </a:rPr>
              <a:t>영우글로벌러닝 2, 3, 4, 5, 6기 자연어처리 강사</a:t>
            </a:r>
            <a:endParaRPr sz="1500">
              <a:solidFill>
                <a:srgbClr val="3F3F3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700"/>
              <a:buFont typeface="Arial"/>
              <a:buNone/>
            </a:pPr>
            <a:r>
              <a:rPr lang="ko" sz="1500">
                <a:solidFill>
                  <a:srgbClr val="3F3F3F"/>
                </a:solidFill>
                <a:latin typeface="Nanum Gothic"/>
                <a:ea typeface="Nanum Gothic"/>
                <a:cs typeface="Nanum Gothic"/>
                <a:sym typeface="Nanum Gothic"/>
              </a:rPr>
              <a:t>엑스퍼트 x 하이서울기업 빅데이터시각화과정 강사</a:t>
            </a:r>
            <a:endParaRPr sz="1500">
              <a:solidFill>
                <a:srgbClr val="3F3F3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700"/>
              <a:buFont typeface="Arial"/>
              <a:buNone/>
            </a:pPr>
            <a:r>
              <a:rPr lang="ko" sz="1500">
                <a:solidFill>
                  <a:srgbClr val="3F3F3F"/>
                </a:solidFill>
                <a:latin typeface="Nanum Gothic"/>
                <a:ea typeface="Nanum Gothic"/>
                <a:cs typeface="Nanum Gothic"/>
                <a:sym typeface="Nanum Gothic"/>
              </a:rPr>
              <a:t>멀티캠퍼스 빅데이터과정 7, 8, 11, 12회 딥러닝 강사</a:t>
            </a:r>
            <a:endParaRPr sz="1500">
              <a:solidFill>
                <a:srgbClr val="3F3F3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700"/>
              <a:buFont typeface="Arial"/>
              <a:buNone/>
            </a:pPr>
            <a:r>
              <a:rPr lang="ko" sz="1500">
                <a:solidFill>
                  <a:srgbClr val="3F3F3F"/>
                </a:solidFill>
                <a:latin typeface="Nanum Gothic"/>
                <a:ea typeface="Nanum Gothic"/>
                <a:cs typeface="Nanum Gothic"/>
                <a:sym typeface="Nanum Gothic"/>
              </a:rPr>
              <a:t>서울시교육청 x 네패스 직업계고 2021, 2022 ai 강사</a:t>
            </a:r>
            <a:endParaRPr sz="1500">
              <a:solidFill>
                <a:srgbClr val="3F3F3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700"/>
              <a:buFont typeface="Arial"/>
              <a:buNone/>
            </a:pPr>
            <a:r>
              <a:rPr lang="ko" sz="1500">
                <a:solidFill>
                  <a:srgbClr val="3F3F3F"/>
                </a:solidFill>
                <a:latin typeface="Nanum Gothic"/>
                <a:ea typeface="Nanum Gothic"/>
                <a:cs typeface="Nanum Gothic"/>
                <a:sym typeface="Nanum Gothic"/>
              </a:rPr>
              <a:t>Upstage x 네이버커넥트 부스트캠</a:t>
            </a:r>
            <a:r>
              <a:rPr lang="ko" sz="1500">
                <a:solidFill>
                  <a:srgbClr val="3F3F3F"/>
                </a:solidFill>
                <a:latin typeface="Nanum Gothic"/>
                <a:ea typeface="Nanum Gothic"/>
                <a:cs typeface="Nanum Gothic"/>
                <a:sym typeface="Nanum Gothic"/>
              </a:rPr>
              <a:t>프 ai tech</a:t>
            </a:r>
            <a:r>
              <a:rPr lang="ko" sz="1500">
                <a:solidFill>
                  <a:srgbClr val="3F3F3F"/>
                </a:solidFill>
                <a:latin typeface="Nanum Gothic"/>
                <a:ea typeface="Nanum Gothic"/>
                <a:cs typeface="Nanum Gothic"/>
                <a:sym typeface="Nanum Gothic"/>
              </a:rPr>
              <a:t> 3, </a:t>
            </a:r>
            <a:r>
              <a:rPr lang="ko" sz="1500">
                <a:solidFill>
                  <a:srgbClr val="3F3F3F"/>
                </a:solidFill>
                <a:latin typeface="Nanum Gothic"/>
                <a:ea typeface="Nanum Gothic"/>
                <a:cs typeface="Nanum Gothic"/>
                <a:sym typeface="Nanum Gothic"/>
              </a:rPr>
              <a:t>4</a:t>
            </a:r>
            <a:r>
              <a:rPr lang="ko" sz="1500">
                <a:solidFill>
                  <a:srgbClr val="3F3F3F"/>
                </a:solidFill>
                <a:latin typeface="Nanum Gothic"/>
                <a:ea typeface="Nanum Gothic"/>
                <a:cs typeface="Nanum Gothic"/>
                <a:sym typeface="Nanum Gothic"/>
              </a:rPr>
              <a:t>기 멘토</a:t>
            </a:r>
            <a:endParaRPr i="0" sz="1500" u="none" cap="none" strike="noStrike">
              <a:solidFill>
                <a:srgbClr val="3F3F3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700"/>
              <a:buFont typeface="Arial"/>
              <a:buNone/>
            </a:pPr>
            <a:r>
              <a:rPr lang="ko" sz="1500">
                <a:solidFill>
                  <a:srgbClr val="3F3F3F"/>
                </a:solidFill>
                <a:latin typeface="Nanum Gothic"/>
                <a:ea typeface="Nanum Gothic"/>
                <a:cs typeface="Nanum Gothic"/>
                <a:sym typeface="Nanum Gothic"/>
              </a:rPr>
              <a:t>그 외 기업강의 다수</a:t>
            </a:r>
            <a:endParaRPr i="0" sz="1500" u="none" cap="none" strike="noStrike">
              <a:solidFill>
                <a:srgbClr val="3F3F3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sz="1600">
              <a:solidFill>
                <a:srgbClr val="3F3F3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None/>
            </a:pPr>
            <a:r>
              <a:rPr lang="ko" sz="1500">
                <a:solidFill>
                  <a:srgbClr val="3F3F3F"/>
                </a:solidFill>
                <a:latin typeface="Nanum Gothic"/>
                <a:ea typeface="Nanum Gothic"/>
                <a:cs typeface="Nanum Gothic"/>
                <a:sym typeface="Nanum Gothic"/>
              </a:rPr>
              <a:t>(전)</a:t>
            </a:r>
            <a:r>
              <a:rPr lang="ko" sz="1500">
                <a:solidFill>
                  <a:srgbClr val="3F3F3F"/>
                </a:solidFill>
                <a:latin typeface="Nanum Gothic"/>
                <a:ea typeface="Nanum Gothic"/>
                <a:cs typeface="Nanum Gothic"/>
                <a:sym typeface="Nanum Gothic"/>
              </a:rPr>
              <a:t>㈜비바이노베이션 기술 자문</a:t>
            </a:r>
            <a:endParaRPr sz="1500">
              <a:solidFill>
                <a:srgbClr val="3F3F3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None/>
            </a:pPr>
            <a:r>
              <a:rPr lang="ko" sz="1500">
                <a:solidFill>
                  <a:srgbClr val="3F3F3F"/>
                </a:solidFill>
                <a:latin typeface="Nanum Gothic"/>
                <a:ea typeface="Nanum Gothic"/>
                <a:cs typeface="Nanum Gothic"/>
                <a:sym typeface="Nanum Gothic"/>
              </a:rPr>
              <a:t>(현)㈜스마트사운드 AI reseacher 주임연구원</a:t>
            </a:r>
            <a:endParaRPr sz="1500">
              <a:solidFill>
                <a:srgbClr val="3F3F3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pSp>
        <p:nvGrpSpPr>
          <p:cNvPr id="157" name="Google Shape;157;p28"/>
          <p:cNvGrpSpPr/>
          <p:nvPr/>
        </p:nvGrpSpPr>
        <p:grpSpPr>
          <a:xfrm>
            <a:off x="1394082" y="1703024"/>
            <a:ext cx="1852650" cy="2281235"/>
            <a:chOff x="1858776" y="2429189"/>
            <a:chExt cx="2470200" cy="3041647"/>
          </a:xfrm>
        </p:grpSpPr>
        <p:pic>
          <p:nvPicPr>
            <p:cNvPr descr="텍스트이(가) 표시된 사진&#10;&#10;자동 생성된 설명" id="158" name="Google Shape;158;p28"/>
            <p:cNvPicPr preferRelativeResize="0"/>
            <p:nvPr/>
          </p:nvPicPr>
          <p:blipFill rotWithShape="1">
            <a:blip r:embed="rId3">
              <a:alphaModFix/>
            </a:blip>
            <a:srcRect b="26232" l="19689" r="18414" t="9059"/>
            <a:stretch/>
          </p:blipFill>
          <p:spPr>
            <a:xfrm>
              <a:off x="2094111" y="2429189"/>
              <a:ext cx="1999623" cy="199962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9" name="Google Shape;159;p28"/>
            <p:cNvSpPr txBox="1"/>
            <p:nvPr/>
          </p:nvSpPr>
          <p:spPr>
            <a:xfrm>
              <a:off x="1858776" y="4660236"/>
              <a:ext cx="2470200" cy="810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2100"/>
                <a:buFont typeface="Arial"/>
                <a:buNone/>
              </a:pPr>
              <a:r>
                <a:rPr b="0" i="0" lang="ko" sz="2100" u="none" cap="none" strike="noStrik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백혜림</a:t>
              </a:r>
              <a:endParaRPr b="0" i="0" sz="21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1400"/>
                <a:buFont typeface="Arial"/>
                <a:buNone/>
              </a:pPr>
              <a:r>
                <a:rPr lang="ko">
                  <a:solidFill>
                    <a:srgbClr val="3F3F3F"/>
                  </a:solidFill>
                </a:rPr>
                <a:t>rimiyeyo</a:t>
              </a:r>
              <a:r>
                <a:rPr lang="ko" sz="14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@</a:t>
              </a:r>
              <a:r>
                <a:rPr lang="ko">
                  <a:solidFill>
                    <a:srgbClr val="3F3F3F"/>
                  </a:solidFill>
                </a:rPr>
                <a:t>gmail.com</a:t>
              </a:r>
              <a:endParaRPr b="0" i="0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0" name="Google Shape;160;p2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46"/>
          <p:cNvSpPr txBox="1"/>
          <p:nvPr/>
        </p:nvSpPr>
        <p:spPr>
          <a:xfrm>
            <a:off x="258359" y="254176"/>
            <a:ext cx="70143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lang="ko" sz="2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전처리(Preprocessing)</a:t>
            </a:r>
            <a:endParaRPr b="1" i="0" sz="2400" u="none" cap="none" strike="no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43" name="Google Shape;543;p46"/>
          <p:cNvSpPr txBox="1"/>
          <p:nvPr/>
        </p:nvSpPr>
        <p:spPr>
          <a:xfrm>
            <a:off x="2226450" y="1212825"/>
            <a:ext cx="8772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텍스트이(가) 표시된 사진&#10;&#10;자동 생성된 설명" id="544" name="Google Shape;544;p46"/>
          <p:cNvPicPr preferRelativeResize="0"/>
          <p:nvPr/>
        </p:nvPicPr>
        <p:blipFill rotWithShape="1">
          <a:blip r:embed="rId3">
            <a:alphaModFix/>
          </a:blip>
          <a:srcRect b="26232" l="19689" r="18414" t="9059"/>
          <a:stretch/>
        </p:blipFill>
        <p:spPr>
          <a:xfrm>
            <a:off x="8511248" y="4600652"/>
            <a:ext cx="508400" cy="508425"/>
          </a:xfrm>
          <a:prstGeom prst="rect">
            <a:avLst/>
          </a:prstGeom>
          <a:noFill/>
          <a:ln>
            <a:noFill/>
          </a:ln>
        </p:spPr>
      </p:pic>
      <p:sp>
        <p:nvSpPr>
          <p:cNvPr id="545" name="Google Shape;545;p46"/>
          <p:cNvSpPr txBox="1"/>
          <p:nvPr/>
        </p:nvSpPr>
        <p:spPr>
          <a:xfrm>
            <a:off x="443575" y="1071325"/>
            <a:ext cx="8223300" cy="21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700">
                <a:latin typeface="Nanum Gothic"/>
                <a:ea typeface="Nanum Gothic"/>
                <a:cs typeface="Nanum Gothic"/>
                <a:sym typeface="Nanum Gothic"/>
              </a:rPr>
              <a:t>데이터 정제 및 전 처리</a:t>
            </a:r>
            <a:endParaRPr b="1" sz="17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latin typeface="Nanum Gothic"/>
                <a:ea typeface="Nanum Gothic"/>
                <a:cs typeface="Nanum Gothic"/>
                <a:sym typeface="Nanum Gothic"/>
              </a:rPr>
              <a:t>기계가 텍스트를 이해할 수 있도록 텍스트를 정제하여 정보와 소음으로 구분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latin typeface="Nanum Gothic"/>
                <a:ea typeface="Nanum Gothic"/>
                <a:cs typeface="Nanum Gothic"/>
                <a:sym typeface="Nanum Gothic"/>
              </a:rPr>
              <a:t>이상치로 인한 오버피팅을 방지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Char char="-"/>
            </a:pPr>
            <a:r>
              <a:rPr lang="ko" sz="1200">
                <a:latin typeface="Nanum Gothic"/>
                <a:ea typeface="Nanum Gothic"/>
                <a:cs typeface="Nanum Gothic"/>
                <a:sym typeface="Nanum Gothic"/>
              </a:rPr>
              <a:t>HTML태그, 특수문자, 이모티콘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Char char="-"/>
            </a:pPr>
            <a:r>
              <a:rPr lang="ko" sz="1200">
                <a:latin typeface="Nanum Gothic"/>
                <a:ea typeface="Nanum Gothic"/>
                <a:cs typeface="Nanum Gothic"/>
                <a:sym typeface="Nanum Gothic"/>
              </a:rPr>
              <a:t>정규표현식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Char char="-"/>
            </a:pPr>
            <a:r>
              <a:rPr lang="ko" sz="1200">
                <a:latin typeface="Nanum Gothic"/>
                <a:ea typeface="Nanum Gothic"/>
                <a:cs typeface="Nanum Gothic"/>
                <a:sym typeface="Nanum Gothic"/>
              </a:rPr>
              <a:t>불용어(Stopword)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Char char="-"/>
            </a:pPr>
            <a:r>
              <a:rPr lang="ko" sz="1200">
                <a:latin typeface="Nanum Gothic"/>
                <a:ea typeface="Nanum Gothic"/>
                <a:cs typeface="Nanum Gothic"/>
                <a:sym typeface="Nanum Gothic"/>
              </a:rPr>
              <a:t>어간 추출(Stemming)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Char char="-"/>
            </a:pPr>
            <a:r>
              <a:rPr lang="ko" sz="1200">
                <a:latin typeface="Nanum Gothic"/>
                <a:ea typeface="Nanum Gothic"/>
                <a:cs typeface="Nanum Gothic"/>
                <a:sym typeface="Nanum Gothic"/>
              </a:rPr>
              <a:t>음소표기법(Lemmatizing)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47"/>
          <p:cNvSpPr txBox="1"/>
          <p:nvPr>
            <p:ph idx="12" type="sldNum"/>
          </p:nvPr>
        </p:nvSpPr>
        <p:spPr>
          <a:xfrm>
            <a:off x="5124017" y="3517274"/>
            <a:ext cx="1543200" cy="20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551" name="Google Shape;551;p47"/>
          <p:cNvSpPr txBox="1"/>
          <p:nvPr/>
        </p:nvSpPr>
        <p:spPr>
          <a:xfrm>
            <a:off x="258359" y="254176"/>
            <a:ext cx="70143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ko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주의할 점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2" name="Google Shape;552;p47"/>
          <p:cNvSpPr txBox="1"/>
          <p:nvPr/>
        </p:nvSpPr>
        <p:spPr>
          <a:xfrm>
            <a:off x="358304" y="927776"/>
            <a:ext cx="5076300" cy="9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33655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lang="ko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Task에 따른 특성</a:t>
            </a: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1" marL="685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b="0" i="0" lang="ko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풀고자 하는 문제의 특성에 따라 전처리 전략이 다르다.</a:t>
            </a:r>
            <a:endParaRPr sz="1100"/>
          </a:p>
          <a:p>
            <a:pPr indent="-336550" lvl="1" marL="685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b="0" i="0" lang="ko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신중한 접근이 필요</a:t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2" marL="10287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b="0" i="0" lang="ko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이모티콘은 필요 없는 정보일까?</a:t>
            </a:r>
            <a:endParaRPr sz="1100"/>
          </a:p>
        </p:txBody>
      </p:sp>
      <p:sp>
        <p:nvSpPr>
          <p:cNvPr id="553" name="Google Shape;553;p47"/>
          <p:cNvSpPr txBox="1"/>
          <p:nvPr/>
        </p:nvSpPr>
        <p:spPr>
          <a:xfrm>
            <a:off x="358304" y="2230567"/>
            <a:ext cx="67197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33655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lang="ko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언어, 도메인, 코퍼스에 따른 특성</a:t>
            </a: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1" marL="685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b="0" i="0" lang="ko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각 언어, 도메인, 코퍼스 별 특성이 다르므로 다른 형태의 전처리 전략이 필요</a:t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48"/>
          <p:cNvSpPr txBox="1"/>
          <p:nvPr>
            <p:ph idx="12" type="sldNum"/>
          </p:nvPr>
        </p:nvSpPr>
        <p:spPr>
          <a:xfrm>
            <a:off x="5124017" y="3517274"/>
            <a:ext cx="1543200" cy="20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559" name="Google Shape;559;p48"/>
          <p:cNvSpPr txBox="1"/>
          <p:nvPr/>
        </p:nvSpPr>
        <p:spPr>
          <a:xfrm>
            <a:off x="258359" y="254176"/>
            <a:ext cx="70143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ko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정규식을 활용한 정제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0" name="Google Shape;560;p48"/>
          <p:cNvSpPr txBox="1"/>
          <p:nvPr/>
        </p:nvSpPr>
        <p:spPr>
          <a:xfrm>
            <a:off x="358304" y="927775"/>
            <a:ext cx="68448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33655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lang="ko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정규식(Regular expression)을 활용하면 복잡한 규칙의 노이즈도 제거/치환 가능</a:t>
            </a: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lang="ko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코딩 없이 단순히 텍스트 에디터(Sublime Text, VSCode등)도 가능</a:t>
            </a: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61" name="Google Shape;561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72734" y="2263623"/>
            <a:ext cx="4859290" cy="14823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49"/>
          <p:cNvSpPr txBox="1"/>
          <p:nvPr>
            <p:ph idx="12" type="sldNum"/>
          </p:nvPr>
        </p:nvSpPr>
        <p:spPr>
          <a:xfrm>
            <a:off x="5124017" y="3517274"/>
            <a:ext cx="1543200" cy="20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567" name="Google Shape;567;p49"/>
          <p:cNvSpPr txBox="1"/>
          <p:nvPr/>
        </p:nvSpPr>
        <p:spPr>
          <a:xfrm>
            <a:off x="258359" y="254176"/>
            <a:ext cx="70143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ko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Interactive 노이즈 제거 과정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8" name="Google Shape;568;p49"/>
          <p:cNvSpPr txBox="1"/>
          <p:nvPr/>
        </p:nvSpPr>
        <p:spPr>
          <a:xfrm>
            <a:off x="358304" y="927775"/>
            <a:ext cx="6405900" cy="16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33655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lang="ko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규칙에 의해 노이즈를 제거하기 때문에, 노이즈 전부를 제거하는 것은 어려움</a:t>
            </a: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413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t/>
            </a: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lang="ko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따라서, 반복적인 규칙 생성 및 적용 과정이 필요</a:t>
            </a: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413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t/>
            </a: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lang="ko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끝이 없는 과정</a:t>
            </a: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1" marL="685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b="0" i="0" lang="ko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노력과 품질사이의 trade-off</a:t>
            </a:r>
            <a:endParaRPr sz="1100"/>
          </a:p>
          <a:p>
            <a:pPr indent="-336550" lvl="1" marL="685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b="0" i="0" lang="ko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Sweet spot을 찾아야함.</a:t>
            </a:r>
            <a:endParaRPr sz="1100"/>
          </a:p>
        </p:txBody>
      </p:sp>
      <p:grpSp>
        <p:nvGrpSpPr>
          <p:cNvPr id="569" name="Google Shape;569;p49"/>
          <p:cNvGrpSpPr/>
          <p:nvPr/>
        </p:nvGrpSpPr>
        <p:grpSpPr>
          <a:xfrm>
            <a:off x="4969452" y="1966206"/>
            <a:ext cx="2891230" cy="2118916"/>
            <a:chOff x="2905989" y="3229161"/>
            <a:chExt cx="3854973" cy="2825221"/>
          </a:xfrm>
        </p:grpSpPr>
        <p:sp>
          <p:nvSpPr>
            <p:cNvPr id="570" name="Google Shape;570;p49"/>
            <p:cNvSpPr/>
            <p:nvPr/>
          </p:nvSpPr>
          <p:spPr>
            <a:xfrm>
              <a:off x="2905989" y="4859482"/>
              <a:ext cx="1194900" cy="1194900"/>
            </a:xfrm>
            <a:prstGeom prst="ellipse">
              <a:avLst/>
            </a:prstGeom>
            <a:solidFill>
              <a:srgbClr val="8DA9DB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71" name="Google Shape;571;p49"/>
            <p:cNvSpPr/>
            <p:nvPr/>
          </p:nvSpPr>
          <p:spPr>
            <a:xfrm>
              <a:off x="5566062" y="4859481"/>
              <a:ext cx="1194900" cy="1194900"/>
            </a:xfrm>
            <a:prstGeom prst="ellipse">
              <a:avLst/>
            </a:prstGeom>
            <a:solidFill>
              <a:srgbClr val="1F386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572" name="Google Shape;572;p49"/>
            <p:cNvGrpSpPr/>
            <p:nvPr/>
          </p:nvGrpSpPr>
          <p:grpSpPr>
            <a:xfrm>
              <a:off x="4261401" y="3229161"/>
              <a:ext cx="1194900" cy="1194900"/>
              <a:chOff x="4291444" y="3158836"/>
              <a:chExt cx="1194900" cy="1194900"/>
            </a:xfrm>
          </p:grpSpPr>
          <p:sp>
            <p:nvSpPr>
              <p:cNvPr id="573" name="Google Shape;573;p49"/>
              <p:cNvSpPr/>
              <p:nvPr/>
            </p:nvSpPr>
            <p:spPr>
              <a:xfrm>
                <a:off x="4291444" y="3158836"/>
                <a:ext cx="1194900" cy="1194900"/>
              </a:xfrm>
              <a:prstGeom prst="ellipse">
                <a:avLst/>
              </a:prstGeom>
              <a:solidFill>
                <a:srgbClr val="2F5496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74" name="Google Shape;574;p49"/>
              <p:cNvSpPr txBox="1"/>
              <p:nvPr/>
            </p:nvSpPr>
            <p:spPr>
              <a:xfrm>
                <a:off x="4365380" y="3602424"/>
                <a:ext cx="1047000" cy="31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34275" lIns="68575" spcFirstLastPara="1" rIns="68575" wrap="square" tIns="34275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1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노이즈 확인</a:t>
                </a:r>
                <a:endParaRPr sz="1100"/>
              </a:p>
            </p:txBody>
          </p:sp>
        </p:grpSp>
        <p:sp>
          <p:nvSpPr>
            <p:cNvPr id="575" name="Google Shape;575;p49"/>
            <p:cNvSpPr txBox="1"/>
            <p:nvPr/>
          </p:nvSpPr>
          <p:spPr>
            <a:xfrm>
              <a:off x="2979925" y="5313189"/>
              <a:ext cx="1096800" cy="54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1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RegEx 적용</a:t>
              </a:r>
              <a:endParaRPr sz="1100"/>
            </a:p>
          </p:txBody>
        </p:sp>
        <p:sp>
          <p:nvSpPr>
            <p:cNvPr id="576" name="Google Shape;576;p49"/>
            <p:cNvSpPr txBox="1"/>
            <p:nvPr/>
          </p:nvSpPr>
          <p:spPr>
            <a:xfrm>
              <a:off x="5637593" y="5313189"/>
              <a:ext cx="1096800" cy="54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1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RegEx 구현</a:t>
              </a:r>
              <a:endParaRPr sz="1100"/>
            </a:p>
          </p:txBody>
        </p:sp>
        <p:cxnSp>
          <p:nvCxnSpPr>
            <p:cNvPr id="577" name="Google Shape;577;p49"/>
            <p:cNvCxnSpPr/>
            <p:nvPr/>
          </p:nvCxnSpPr>
          <p:spPr>
            <a:xfrm flipH="1" rot="10800000">
              <a:off x="3848119" y="4255500"/>
              <a:ext cx="457200" cy="5904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cxnSp>
          <p:nvCxnSpPr>
            <p:cNvPr id="578" name="Google Shape;578;p49"/>
            <p:cNvCxnSpPr/>
            <p:nvPr/>
          </p:nvCxnSpPr>
          <p:spPr>
            <a:xfrm>
              <a:off x="5333326" y="4311153"/>
              <a:ext cx="430800" cy="5811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cxnSp>
          <p:nvCxnSpPr>
            <p:cNvPr id="579" name="Google Shape;579;p49"/>
            <p:cNvCxnSpPr/>
            <p:nvPr/>
          </p:nvCxnSpPr>
          <p:spPr>
            <a:xfrm rot="10800000">
              <a:off x="4229859" y="5467077"/>
              <a:ext cx="1220700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50"/>
          <p:cNvSpPr txBox="1"/>
          <p:nvPr>
            <p:ph idx="12" type="sldNum"/>
          </p:nvPr>
        </p:nvSpPr>
        <p:spPr>
          <a:xfrm>
            <a:off x="5124017" y="3517274"/>
            <a:ext cx="1543200" cy="20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585" name="Google Shape;585;p50"/>
          <p:cNvSpPr txBox="1"/>
          <p:nvPr>
            <p:ph type="title"/>
          </p:nvPr>
        </p:nvSpPr>
        <p:spPr>
          <a:xfrm>
            <a:off x="2291625" y="2083075"/>
            <a:ext cx="63036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4400"/>
              <a:buFont typeface="Arial"/>
              <a:buNone/>
            </a:pPr>
            <a:r>
              <a:rPr b="1" lang="ko">
                <a:latin typeface="Nanum Gothic"/>
                <a:ea typeface="Nanum Gothic"/>
                <a:cs typeface="Nanum Gothic"/>
                <a:sym typeface="Nanum Gothic"/>
              </a:rPr>
              <a:t>정규표현식(Regular Expression)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86" name="Google Shape;586;p50"/>
          <p:cNvSpPr txBox="1"/>
          <p:nvPr/>
        </p:nvSpPr>
        <p:spPr>
          <a:xfrm>
            <a:off x="7268102" y="3559989"/>
            <a:ext cx="18759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백혜림 </a:t>
            </a:r>
            <a:r>
              <a:rPr lang="ko" sz="1100">
                <a:solidFill>
                  <a:srgbClr val="404040"/>
                </a:solidFill>
              </a:rPr>
              <a:t>rimiyeyo</a:t>
            </a:r>
            <a:r>
              <a:rPr lang="ko" sz="11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@</a:t>
            </a:r>
            <a:r>
              <a:rPr lang="ko" sz="1100">
                <a:solidFill>
                  <a:srgbClr val="404040"/>
                </a:solidFill>
              </a:rPr>
              <a:t>gmail.com</a:t>
            </a:r>
            <a:endParaRPr sz="110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텍스트이(가) 표시된 사진&#10;&#10;자동 생성된 설명" id="587" name="Google Shape;587;p50"/>
          <p:cNvPicPr preferRelativeResize="0"/>
          <p:nvPr/>
        </p:nvPicPr>
        <p:blipFill rotWithShape="1">
          <a:blip r:embed="rId3">
            <a:alphaModFix/>
          </a:blip>
          <a:srcRect b="26232" l="19689" r="18414" t="9059"/>
          <a:stretch/>
        </p:blipFill>
        <p:spPr>
          <a:xfrm>
            <a:off x="8511248" y="4600652"/>
            <a:ext cx="508400" cy="508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51"/>
          <p:cNvSpPr txBox="1"/>
          <p:nvPr>
            <p:ph idx="12" type="sldNum"/>
          </p:nvPr>
        </p:nvSpPr>
        <p:spPr>
          <a:xfrm>
            <a:off x="5124017" y="3517274"/>
            <a:ext cx="1543200" cy="20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593" name="Google Shape;593;p51"/>
          <p:cNvSpPr txBox="1"/>
          <p:nvPr/>
        </p:nvSpPr>
        <p:spPr>
          <a:xfrm>
            <a:off x="258359" y="254176"/>
            <a:ext cx="70143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0" i="0" lang="ko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[]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4" name="Google Shape;594;p51"/>
          <p:cNvSpPr txBox="1"/>
          <p:nvPr/>
        </p:nvSpPr>
        <p:spPr>
          <a:xfrm>
            <a:off x="445169" y="1138499"/>
            <a:ext cx="4572000" cy="8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215900" lvl="0" marL="215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ko" sz="14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2, 3, 4, 5, c, d, e 중의 character</a:t>
            </a:r>
            <a:endParaRPr sz="1100"/>
          </a:p>
          <a:p>
            <a:pPr indent="0" lvl="0" marL="0" marR="0" rtl="0" algn="l">
              <a:lnSpc>
                <a:spcPct val="5107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algun Gothic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 </a:t>
            </a:r>
            <a:r>
              <a:rPr b="0" i="0" lang="ko" sz="14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[2345cde]</a:t>
            </a:r>
            <a:endParaRPr sz="1100"/>
          </a:p>
          <a:p>
            <a:pPr indent="0" lvl="0" marL="0" marR="0" rtl="0" algn="l">
              <a:lnSpc>
                <a:spcPct val="513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algun Gothic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 </a:t>
            </a:r>
            <a:r>
              <a:rPr b="0" i="0" lang="ko" sz="14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(2|3|4|5|c|d|e)</a:t>
            </a:r>
            <a:endParaRPr sz="1100"/>
          </a:p>
        </p:txBody>
      </p:sp>
      <p:pic>
        <p:nvPicPr>
          <p:cNvPr id="595" name="Google Shape;595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0" y="1552073"/>
            <a:ext cx="2446020" cy="22745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52"/>
          <p:cNvSpPr txBox="1"/>
          <p:nvPr>
            <p:ph idx="12" type="sldNum"/>
          </p:nvPr>
        </p:nvSpPr>
        <p:spPr>
          <a:xfrm>
            <a:off x="5124017" y="3517274"/>
            <a:ext cx="1543200" cy="20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601" name="Google Shape;601;p52"/>
          <p:cNvSpPr txBox="1"/>
          <p:nvPr/>
        </p:nvSpPr>
        <p:spPr>
          <a:xfrm>
            <a:off x="258359" y="254176"/>
            <a:ext cx="70143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0" i="0" lang="ko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[-]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2" name="Google Shape;602;p52"/>
          <p:cNvSpPr txBox="1"/>
          <p:nvPr/>
        </p:nvSpPr>
        <p:spPr>
          <a:xfrm>
            <a:off x="445169" y="1138499"/>
            <a:ext cx="4572000" cy="5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215900" lvl="0" marL="215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ko" sz="14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2, 3, 4, 5와 c, d, e 중의 character</a:t>
            </a:r>
            <a:endParaRPr sz="1100"/>
          </a:p>
          <a:p>
            <a:pPr indent="0" lvl="0" marL="0" marR="0" rtl="0" algn="l">
              <a:lnSpc>
                <a:spcPct val="5107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algun Gothic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 </a:t>
            </a:r>
            <a:r>
              <a:rPr b="0" i="0" lang="ko" sz="14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[2-5c-e]</a:t>
            </a:r>
            <a:endParaRPr sz="1100"/>
          </a:p>
        </p:txBody>
      </p:sp>
      <p:pic>
        <p:nvPicPr>
          <p:cNvPr id="603" name="Google Shape;603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01954" y="2109737"/>
            <a:ext cx="3834765" cy="16459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53"/>
          <p:cNvSpPr txBox="1"/>
          <p:nvPr>
            <p:ph idx="12" type="sldNum"/>
          </p:nvPr>
        </p:nvSpPr>
        <p:spPr>
          <a:xfrm>
            <a:off x="5124017" y="3517274"/>
            <a:ext cx="1543200" cy="20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609" name="Google Shape;609;p53"/>
          <p:cNvSpPr txBox="1"/>
          <p:nvPr/>
        </p:nvSpPr>
        <p:spPr>
          <a:xfrm>
            <a:off x="258359" y="254176"/>
            <a:ext cx="70143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0" i="0" lang="ko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[^]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0" name="Google Shape;610;p53"/>
          <p:cNvSpPr txBox="1"/>
          <p:nvPr/>
        </p:nvSpPr>
        <p:spPr>
          <a:xfrm>
            <a:off x="445169" y="1138499"/>
            <a:ext cx="4572000" cy="5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215900" lvl="0" marL="215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ko" sz="14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2, 3, 4, 5와 c, d, e를 제외한 모든 character</a:t>
            </a:r>
            <a:endParaRPr sz="1100"/>
          </a:p>
          <a:p>
            <a:pPr indent="0" lvl="0" marL="0" marR="0" rtl="0" algn="l">
              <a:lnSpc>
                <a:spcPct val="5107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algun Gothic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 </a:t>
            </a:r>
            <a:r>
              <a:rPr b="0" i="0" lang="ko" sz="14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[^2-5c-e]</a:t>
            </a:r>
            <a:endParaRPr sz="1100"/>
          </a:p>
        </p:txBody>
      </p:sp>
      <p:pic>
        <p:nvPicPr>
          <p:cNvPr id="611" name="Google Shape;611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51759" y="1748790"/>
            <a:ext cx="3834765" cy="16459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54"/>
          <p:cNvSpPr txBox="1"/>
          <p:nvPr>
            <p:ph idx="12" type="sldNum"/>
          </p:nvPr>
        </p:nvSpPr>
        <p:spPr>
          <a:xfrm>
            <a:off x="5124017" y="3517274"/>
            <a:ext cx="1543200" cy="20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617" name="Google Shape;617;p54"/>
          <p:cNvSpPr txBox="1"/>
          <p:nvPr/>
        </p:nvSpPr>
        <p:spPr>
          <a:xfrm>
            <a:off x="258359" y="254176"/>
            <a:ext cx="70143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ko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()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8" name="Google Shape;618;p54"/>
          <p:cNvSpPr txBox="1"/>
          <p:nvPr/>
        </p:nvSpPr>
        <p:spPr>
          <a:xfrm>
            <a:off x="445169" y="1138499"/>
            <a:ext cx="4572000" cy="5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215900" lvl="0" marL="215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ko" sz="14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x를 \1에 지정, yz를 \2에 지정</a:t>
            </a:r>
            <a:endParaRPr b="0" i="0" sz="14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5107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algun Gothic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 </a:t>
            </a:r>
            <a:r>
              <a:rPr b="0" i="0" lang="ko" sz="14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(x)(yz)</a:t>
            </a:r>
            <a:endParaRPr sz="1100"/>
          </a:p>
        </p:txBody>
      </p:sp>
      <p:pic>
        <p:nvPicPr>
          <p:cNvPr id="619" name="Google Shape;619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51759" y="1891665"/>
            <a:ext cx="3834765" cy="13601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55"/>
          <p:cNvSpPr txBox="1"/>
          <p:nvPr>
            <p:ph idx="12" type="sldNum"/>
          </p:nvPr>
        </p:nvSpPr>
        <p:spPr>
          <a:xfrm>
            <a:off x="5124017" y="3517274"/>
            <a:ext cx="1543200" cy="20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625" name="Google Shape;625;p55"/>
          <p:cNvSpPr txBox="1"/>
          <p:nvPr/>
        </p:nvSpPr>
        <p:spPr>
          <a:xfrm>
            <a:off x="258359" y="254176"/>
            <a:ext cx="70143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0" i="0" lang="ko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RegEx의 꿀기능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6" name="Google Shape;626;p55"/>
          <p:cNvSpPr txBox="1"/>
          <p:nvPr/>
        </p:nvSpPr>
        <p:spPr>
          <a:xfrm>
            <a:off x="469231" y="1097249"/>
            <a:ext cx="4572000" cy="314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215900" lvl="0" marL="215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ko" sz="14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양 끝에 알파벳(소문자)으로 둘러싸인 ‘bc’를 제거하기</a:t>
            </a:r>
            <a:endParaRPr b="0" i="0" sz="14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342900" lvl="0" mar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 </a:t>
            </a:r>
            <a:r>
              <a:rPr b="0" i="0" lang="ko" sz="12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abcd</a:t>
            </a:r>
            <a:endParaRPr b="0" i="0" sz="12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342900" lvl="0" mar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 </a:t>
            </a:r>
            <a:r>
              <a:rPr b="0" i="0" lang="ko" sz="12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0bc1</a:t>
            </a:r>
            <a:endParaRPr sz="1100"/>
          </a:p>
          <a:p>
            <a:pPr indent="0" lvl="0" marL="0" marR="0" rtl="0" algn="l">
              <a:lnSpc>
                <a:spcPct val="7142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algun Gothic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7142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algun Gothic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7142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algun Gothic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882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algun Gothic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 </a:t>
            </a:r>
            <a:r>
              <a:rPr b="0" i="0" lang="ko" sz="14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적용 예제</a:t>
            </a:r>
            <a:endParaRPr b="0" i="0" sz="14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7142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algun Gothic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7142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algun Gothic"/>
              <a:buNone/>
            </a:pPr>
            <a:r>
              <a:t/>
            </a:r>
            <a:endParaRPr sz="11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7142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algun Gothic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7142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algun Gothic"/>
              <a:buNone/>
            </a:pPr>
            <a:r>
              <a:t/>
            </a:r>
            <a:endParaRPr sz="11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7142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algun Gothic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7142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algun Gothic"/>
              <a:buNone/>
            </a:pPr>
            <a:r>
              <a:t/>
            </a:r>
            <a:endParaRPr sz="11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7142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algun Gothic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7142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algun Gothic"/>
              <a:buNone/>
            </a:pPr>
            <a:r>
              <a:t/>
            </a:r>
            <a:endParaRPr sz="11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7142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algun Gothic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3492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algun Gothic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342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 </a:t>
            </a:r>
            <a:r>
              <a:rPr b="0" i="0" lang="ko" sz="12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abcd </a:t>
            </a:r>
            <a:r>
              <a:rPr b="0" i="0" lang="ko" sz="1200" u="none" cap="none" strike="noStrik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🡪</a:t>
            </a:r>
            <a:r>
              <a:rPr b="0" i="0" lang="ko" sz="12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ad</a:t>
            </a:r>
            <a:endParaRPr b="0" i="0" sz="12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342900" lvl="0" mar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 </a:t>
            </a:r>
            <a:r>
              <a:rPr b="0" i="0" lang="ko" sz="12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0bc1 </a:t>
            </a:r>
            <a:r>
              <a:rPr b="0" i="0" lang="ko" sz="1200" u="none" cap="none" strike="noStrik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🡪</a:t>
            </a:r>
            <a:r>
              <a:rPr b="0" i="0" lang="ko" sz="12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0bc1</a:t>
            </a:r>
            <a:endParaRPr sz="1100"/>
          </a:p>
        </p:txBody>
      </p:sp>
      <p:sp>
        <p:nvSpPr>
          <p:cNvPr id="627" name="Google Shape;627;p55"/>
          <p:cNvSpPr txBox="1"/>
          <p:nvPr/>
        </p:nvSpPr>
        <p:spPr>
          <a:xfrm>
            <a:off x="3188368" y="2556710"/>
            <a:ext cx="3413100" cy="7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([a-z])bc([a-z]) → </a:t>
            </a:r>
            <a:r>
              <a:rPr b="1" i="0" lang="ko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\1</a:t>
            </a:r>
            <a:r>
              <a:rPr b="1" i="0" lang="ko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\2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166" name="Google Shape;166;p29"/>
          <p:cNvSpPr/>
          <p:nvPr/>
        </p:nvSpPr>
        <p:spPr>
          <a:xfrm>
            <a:off x="441960" y="365760"/>
            <a:ext cx="34200" cy="4116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7" name="Google Shape;167;p29"/>
          <p:cNvSpPr/>
          <p:nvPr/>
        </p:nvSpPr>
        <p:spPr>
          <a:xfrm>
            <a:off x="612648" y="329150"/>
            <a:ext cx="10005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700">
                <a:solidFill>
                  <a:srgbClr val="3A3838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목차</a:t>
            </a:r>
            <a:endParaRPr sz="1100"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grpSp>
        <p:nvGrpSpPr>
          <p:cNvPr id="168" name="Google Shape;168;p29"/>
          <p:cNvGrpSpPr/>
          <p:nvPr/>
        </p:nvGrpSpPr>
        <p:grpSpPr>
          <a:xfrm>
            <a:off x="701040" y="1623060"/>
            <a:ext cx="5265495" cy="2590875"/>
            <a:chOff x="904240" y="1991360"/>
            <a:chExt cx="7020660" cy="3454500"/>
          </a:xfrm>
        </p:grpSpPr>
        <p:sp>
          <p:nvSpPr>
            <p:cNvPr id="169" name="Google Shape;169;p29"/>
            <p:cNvSpPr/>
            <p:nvPr/>
          </p:nvSpPr>
          <p:spPr>
            <a:xfrm>
              <a:off x="904240" y="1991360"/>
              <a:ext cx="2966700" cy="3454500"/>
            </a:xfrm>
            <a:prstGeom prst="homePlate">
              <a:avLst>
                <a:gd fmla="val 50000" name="adj"/>
              </a:avLst>
            </a:prstGeom>
            <a:solidFill>
              <a:srgbClr val="FFD966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70" name="Google Shape;170;p29"/>
            <p:cNvSpPr/>
            <p:nvPr/>
          </p:nvSpPr>
          <p:spPr>
            <a:xfrm>
              <a:off x="2915920" y="1991360"/>
              <a:ext cx="2997300" cy="3454500"/>
            </a:xfrm>
            <a:prstGeom prst="chevron">
              <a:avLst>
                <a:gd fmla="val 50000" name="adj"/>
              </a:avLst>
            </a:prstGeom>
            <a:solidFill>
              <a:srgbClr val="FFF2CC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71" name="Google Shape;171;p29"/>
            <p:cNvSpPr/>
            <p:nvPr/>
          </p:nvSpPr>
          <p:spPr>
            <a:xfrm>
              <a:off x="4927600" y="1991360"/>
              <a:ext cx="2997300" cy="3454500"/>
            </a:xfrm>
            <a:prstGeom prst="chevron">
              <a:avLst>
                <a:gd fmla="val 50000" name="adj"/>
              </a:avLst>
            </a:prstGeom>
            <a:solidFill>
              <a:srgbClr val="EDEDED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72" name="Google Shape;172;p29"/>
          <p:cNvSpPr/>
          <p:nvPr/>
        </p:nvSpPr>
        <p:spPr>
          <a:xfrm>
            <a:off x="6029926" y="1824406"/>
            <a:ext cx="2878500" cy="19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54000" lvl="0" marL="254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1400"/>
              <a:buFont typeface="Nanum Gothic"/>
              <a:buAutoNum type="arabicPeriod"/>
            </a:pPr>
            <a:r>
              <a:rPr lang="ko">
                <a:solidFill>
                  <a:srgbClr val="3A3838"/>
                </a:solidFill>
                <a:latin typeface="Nanum Gothic"/>
                <a:ea typeface="Nanum Gothic"/>
                <a:cs typeface="Nanum Gothic"/>
                <a:sym typeface="Nanum Gothic"/>
              </a:rPr>
              <a:t>NLP Project Flow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54000" lvl="0" marL="254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1400"/>
              <a:buFont typeface="Nanum Gothic"/>
              <a:buAutoNum type="arabicPeriod"/>
            </a:pPr>
            <a:r>
              <a:rPr lang="ko">
                <a:solidFill>
                  <a:srgbClr val="3A3838"/>
                </a:solidFill>
                <a:latin typeface="Nanum Gothic"/>
                <a:ea typeface="Nanum Gothic"/>
                <a:cs typeface="Nanum Gothic"/>
                <a:sym typeface="Nanum Gothic"/>
              </a:rPr>
              <a:t>Tokenization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54000" lvl="0" marL="254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1400"/>
              <a:buFont typeface="Nanum Gothic"/>
              <a:buAutoNum type="arabicPeriod"/>
            </a:pPr>
            <a:r>
              <a:rPr lang="ko">
                <a:solidFill>
                  <a:srgbClr val="3A3838"/>
                </a:solidFill>
                <a:latin typeface="Nanum Gothic"/>
                <a:ea typeface="Nanum Gothic"/>
                <a:cs typeface="Nanum Gothic"/>
                <a:sym typeface="Nanum Gothic"/>
              </a:rPr>
              <a:t>인코딩</a:t>
            </a:r>
            <a:endParaRPr>
              <a:solidFill>
                <a:srgbClr val="3A3838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54000" lvl="0" marL="254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1400"/>
              <a:buFont typeface="Nanum Gothic"/>
              <a:buAutoNum type="arabicPeriod"/>
            </a:pPr>
            <a:r>
              <a:rPr lang="ko">
                <a:solidFill>
                  <a:srgbClr val="3A3838"/>
                </a:solidFill>
                <a:latin typeface="Nanum Gothic"/>
                <a:ea typeface="Nanum Gothic"/>
                <a:cs typeface="Nanum Gothic"/>
                <a:sym typeface="Nanum Gothic"/>
              </a:rPr>
              <a:t>SubwordTokenizer</a:t>
            </a:r>
            <a:r>
              <a:rPr lang="ko" sz="1400">
                <a:solidFill>
                  <a:srgbClr val="3A3838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endParaRPr sz="1400">
              <a:solidFill>
                <a:srgbClr val="3A3838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56"/>
          <p:cNvSpPr txBox="1"/>
          <p:nvPr>
            <p:ph idx="12" type="sldNum"/>
          </p:nvPr>
        </p:nvSpPr>
        <p:spPr>
          <a:xfrm>
            <a:off x="5124017" y="3517274"/>
            <a:ext cx="1543200" cy="20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633" name="Google Shape;633;p56"/>
          <p:cNvSpPr txBox="1"/>
          <p:nvPr/>
        </p:nvSpPr>
        <p:spPr>
          <a:xfrm>
            <a:off x="258359" y="254176"/>
            <a:ext cx="70143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r>
              <a:rPr b="0" i="0" lang="ko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|</a:t>
            </a:r>
            <a:endParaRPr sz="1100"/>
          </a:p>
        </p:txBody>
      </p:sp>
      <p:sp>
        <p:nvSpPr>
          <p:cNvPr id="634" name="Google Shape;634;p56"/>
          <p:cNvSpPr txBox="1"/>
          <p:nvPr/>
        </p:nvSpPr>
        <p:spPr>
          <a:xfrm>
            <a:off x="469231" y="1097249"/>
            <a:ext cx="4572000" cy="5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215900" lvl="0" marL="215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ko" sz="14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x 또는 y가 나타남. 그리고 \1에 지정</a:t>
            </a:r>
            <a:endParaRPr b="0" i="0" sz="14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5107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algun Gothic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 </a:t>
            </a:r>
            <a:r>
              <a:rPr b="0" i="0" lang="ko" sz="14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(x|y)</a:t>
            </a:r>
            <a:endParaRPr sz="1100"/>
          </a:p>
        </p:txBody>
      </p:sp>
      <p:pic>
        <p:nvPicPr>
          <p:cNvPr id="635" name="Google Shape;635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51759" y="1651635"/>
            <a:ext cx="3834765" cy="18345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57"/>
          <p:cNvSpPr txBox="1"/>
          <p:nvPr>
            <p:ph idx="12" type="sldNum"/>
          </p:nvPr>
        </p:nvSpPr>
        <p:spPr>
          <a:xfrm>
            <a:off x="5124017" y="3517274"/>
            <a:ext cx="1543200" cy="20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641" name="Google Shape;641;p57"/>
          <p:cNvSpPr txBox="1"/>
          <p:nvPr/>
        </p:nvSpPr>
        <p:spPr>
          <a:xfrm>
            <a:off x="258359" y="254176"/>
            <a:ext cx="70143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0" i="0" lang="ko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?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2" name="Google Shape;642;p57"/>
          <p:cNvSpPr txBox="1"/>
          <p:nvPr/>
        </p:nvSpPr>
        <p:spPr>
          <a:xfrm>
            <a:off x="445169" y="1138499"/>
            <a:ext cx="4572000" cy="5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215900" lvl="0" marL="215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ko" sz="14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x가 0번 또는 1번 나타남</a:t>
            </a:r>
            <a:endParaRPr b="0" i="0" sz="14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5107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algun Gothic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 </a:t>
            </a:r>
            <a:r>
              <a:rPr b="0" i="0" lang="ko" sz="14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x?</a:t>
            </a:r>
            <a:endParaRPr sz="1100"/>
          </a:p>
        </p:txBody>
      </p:sp>
      <p:pic>
        <p:nvPicPr>
          <p:cNvPr id="643" name="Google Shape;643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31820" y="1823085"/>
            <a:ext cx="2880359" cy="14916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58"/>
          <p:cNvSpPr txBox="1"/>
          <p:nvPr>
            <p:ph idx="12" type="sldNum"/>
          </p:nvPr>
        </p:nvSpPr>
        <p:spPr>
          <a:xfrm>
            <a:off x="5124017" y="3517274"/>
            <a:ext cx="1543200" cy="20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649" name="Google Shape;649;p58"/>
          <p:cNvSpPr txBox="1"/>
          <p:nvPr/>
        </p:nvSpPr>
        <p:spPr>
          <a:xfrm>
            <a:off x="258359" y="254176"/>
            <a:ext cx="70143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ko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+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0" name="Google Shape;650;p58"/>
          <p:cNvSpPr txBox="1"/>
          <p:nvPr/>
        </p:nvSpPr>
        <p:spPr>
          <a:xfrm>
            <a:off x="445169" y="1138499"/>
            <a:ext cx="4572000" cy="5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215900" lvl="0" marL="215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ko" sz="14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x가 한 번 이상 나타남</a:t>
            </a:r>
            <a:endParaRPr b="0" i="0" sz="14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5107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algun Gothic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 </a:t>
            </a:r>
            <a:r>
              <a:rPr b="0" i="0" lang="ko" sz="14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x+</a:t>
            </a:r>
            <a:endParaRPr sz="1100"/>
          </a:p>
        </p:txBody>
      </p:sp>
      <p:pic>
        <p:nvPicPr>
          <p:cNvPr id="651" name="Google Shape;651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46120" y="1863090"/>
            <a:ext cx="2651759" cy="1417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59"/>
          <p:cNvSpPr txBox="1"/>
          <p:nvPr>
            <p:ph idx="12" type="sldNum"/>
          </p:nvPr>
        </p:nvSpPr>
        <p:spPr>
          <a:xfrm>
            <a:off x="5124017" y="3517274"/>
            <a:ext cx="1543200" cy="20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657" name="Google Shape;657;p59"/>
          <p:cNvSpPr txBox="1"/>
          <p:nvPr/>
        </p:nvSpPr>
        <p:spPr>
          <a:xfrm>
            <a:off x="258359" y="254176"/>
            <a:ext cx="70143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0" i="0" lang="ko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8" name="Google Shape;658;p59"/>
          <p:cNvSpPr txBox="1"/>
          <p:nvPr/>
        </p:nvSpPr>
        <p:spPr>
          <a:xfrm>
            <a:off x="445169" y="1138499"/>
            <a:ext cx="4572000" cy="8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215900" lvl="0" marL="215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ko" sz="14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x가 나타나지 않을 수도, 반복될 수도 있음</a:t>
            </a:r>
            <a:endParaRPr b="0" i="0" sz="14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5107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algun Gothic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 </a:t>
            </a:r>
            <a:r>
              <a:rPr b="0" i="0" lang="ko" sz="14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강력한 표현. 유의해서 사용해야 함</a:t>
            </a:r>
            <a:endParaRPr sz="1100"/>
          </a:p>
          <a:p>
            <a:pPr indent="0" lvl="0" marL="0" marR="0" rtl="0" algn="l">
              <a:lnSpc>
                <a:spcPct val="513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algun Gothic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 </a:t>
            </a:r>
            <a:r>
              <a:rPr b="0" i="0" lang="ko" sz="14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x*</a:t>
            </a:r>
            <a:endParaRPr sz="1100"/>
          </a:p>
        </p:txBody>
      </p:sp>
      <p:pic>
        <p:nvPicPr>
          <p:cNvPr id="659" name="Google Shape;659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51809" y="1651635"/>
            <a:ext cx="3046095" cy="18459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p60"/>
          <p:cNvSpPr txBox="1"/>
          <p:nvPr>
            <p:ph idx="12" type="sldNum"/>
          </p:nvPr>
        </p:nvSpPr>
        <p:spPr>
          <a:xfrm>
            <a:off x="5124017" y="3517274"/>
            <a:ext cx="1543200" cy="20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665" name="Google Shape;665;p60"/>
          <p:cNvSpPr txBox="1"/>
          <p:nvPr/>
        </p:nvSpPr>
        <p:spPr>
          <a:xfrm>
            <a:off x="258359" y="254176"/>
            <a:ext cx="70143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ko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{n}, {n,}, {n,m}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6" name="Google Shape;666;p60"/>
          <p:cNvSpPr txBox="1"/>
          <p:nvPr/>
        </p:nvSpPr>
        <p:spPr>
          <a:xfrm>
            <a:off x="445169" y="1138499"/>
            <a:ext cx="45720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215900" lvl="0" marL="215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ko" sz="14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n번 반복</a:t>
            </a:r>
            <a:endParaRPr sz="14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15900" lvl="0" marL="215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ko" sz="14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x</a:t>
            </a:r>
            <a:r>
              <a:rPr b="0" i="0" lang="ko" sz="14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{n}</a:t>
            </a:r>
            <a:endParaRPr sz="1100"/>
          </a:p>
        </p:txBody>
      </p:sp>
      <p:pic>
        <p:nvPicPr>
          <p:cNvPr id="667" name="Google Shape;667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37559" y="1737360"/>
            <a:ext cx="2474595" cy="16744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61"/>
          <p:cNvSpPr txBox="1"/>
          <p:nvPr>
            <p:ph idx="12" type="sldNum"/>
          </p:nvPr>
        </p:nvSpPr>
        <p:spPr>
          <a:xfrm>
            <a:off x="5124017" y="3517274"/>
            <a:ext cx="1543200" cy="20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673" name="Google Shape;673;p61"/>
          <p:cNvSpPr txBox="1"/>
          <p:nvPr/>
        </p:nvSpPr>
        <p:spPr>
          <a:xfrm>
            <a:off x="258359" y="254176"/>
            <a:ext cx="70143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ko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{n}, {n,}, {n,m}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4" name="Google Shape;674;p61"/>
          <p:cNvSpPr txBox="1"/>
          <p:nvPr/>
        </p:nvSpPr>
        <p:spPr>
          <a:xfrm>
            <a:off x="445169" y="1138499"/>
            <a:ext cx="45720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215900" lvl="0" marL="215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ko" sz="14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n번 이상 반복</a:t>
            </a:r>
            <a:endParaRPr sz="14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15900" lvl="0" marL="215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ko" sz="14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x</a:t>
            </a:r>
            <a:r>
              <a:rPr b="0" i="0" lang="ko" sz="14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{n,}</a:t>
            </a:r>
            <a:endParaRPr sz="1100"/>
          </a:p>
        </p:txBody>
      </p:sp>
      <p:pic>
        <p:nvPicPr>
          <p:cNvPr id="675" name="Google Shape;675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37559" y="1737360"/>
            <a:ext cx="2474595" cy="16744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62"/>
          <p:cNvSpPr txBox="1"/>
          <p:nvPr>
            <p:ph idx="12" type="sldNum"/>
          </p:nvPr>
        </p:nvSpPr>
        <p:spPr>
          <a:xfrm>
            <a:off x="5124017" y="3517274"/>
            <a:ext cx="1543200" cy="20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681" name="Google Shape;681;p62"/>
          <p:cNvSpPr txBox="1"/>
          <p:nvPr/>
        </p:nvSpPr>
        <p:spPr>
          <a:xfrm>
            <a:off x="258359" y="254176"/>
            <a:ext cx="70143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ko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{n}, {n,}, {n,m}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2" name="Google Shape;682;p62"/>
          <p:cNvSpPr txBox="1"/>
          <p:nvPr/>
        </p:nvSpPr>
        <p:spPr>
          <a:xfrm>
            <a:off x="445169" y="1138499"/>
            <a:ext cx="45720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215900" lvl="0" marL="215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ko" sz="14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N번부터 m번까지 반복</a:t>
            </a:r>
            <a:endParaRPr sz="14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15900" lvl="0" marL="215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ko" sz="14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x</a:t>
            </a:r>
            <a:r>
              <a:rPr b="0" i="0" lang="ko" sz="14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{n,m}</a:t>
            </a:r>
            <a:endParaRPr sz="1100"/>
          </a:p>
        </p:txBody>
      </p:sp>
      <p:pic>
        <p:nvPicPr>
          <p:cNvPr id="683" name="Google Shape;683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37559" y="1737360"/>
            <a:ext cx="2474595" cy="16744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63"/>
          <p:cNvSpPr txBox="1"/>
          <p:nvPr>
            <p:ph idx="12" type="sldNum"/>
          </p:nvPr>
        </p:nvSpPr>
        <p:spPr>
          <a:xfrm>
            <a:off x="5124017" y="3517274"/>
            <a:ext cx="1543200" cy="20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689" name="Google Shape;689;p63"/>
          <p:cNvSpPr txBox="1"/>
          <p:nvPr/>
        </p:nvSpPr>
        <p:spPr>
          <a:xfrm>
            <a:off x="258359" y="254176"/>
            <a:ext cx="70143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ko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0" name="Google Shape;690;p63"/>
          <p:cNvSpPr txBox="1"/>
          <p:nvPr/>
        </p:nvSpPr>
        <p:spPr>
          <a:xfrm>
            <a:off x="445169" y="1138499"/>
            <a:ext cx="45720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215900" lvl="0" marL="215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ko" sz="14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Any character</a:t>
            </a:r>
            <a:endParaRPr sz="1100"/>
          </a:p>
          <a:p>
            <a:pPr indent="-215900" lvl="0" marL="215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ko" sz="14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매우 강력한 표현. 유의해서 사용해야 함</a:t>
            </a:r>
            <a:endParaRPr b="0" i="0" sz="14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91" name="Google Shape;691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51759" y="2223135"/>
            <a:ext cx="3834765" cy="6915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64"/>
          <p:cNvSpPr txBox="1"/>
          <p:nvPr>
            <p:ph idx="12" type="sldNum"/>
          </p:nvPr>
        </p:nvSpPr>
        <p:spPr>
          <a:xfrm>
            <a:off x="5124017" y="3517274"/>
            <a:ext cx="1543200" cy="20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697" name="Google Shape;697;p64"/>
          <p:cNvSpPr txBox="1"/>
          <p:nvPr/>
        </p:nvSpPr>
        <p:spPr>
          <a:xfrm>
            <a:off x="258359" y="254176"/>
            <a:ext cx="70143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0" i="0" lang="ko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^ $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8" name="Google Shape;698;p64"/>
          <p:cNvSpPr txBox="1"/>
          <p:nvPr/>
        </p:nvSpPr>
        <p:spPr>
          <a:xfrm>
            <a:off x="445169" y="1138499"/>
            <a:ext cx="45720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215900" lvl="0" marL="215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ko" sz="14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문장의 시작과 끝을 표시</a:t>
            </a:r>
            <a:endParaRPr sz="14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15900" lvl="0" marL="215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ko" sz="14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^x$</a:t>
            </a:r>
            <a:endParaRPr sz="1100"/>
          </a:p>
        </p:txBody>
      </p:sp>
      <p:pic>
        <p:nvPicPr>
          <p:cNvPr id="699" name="Google Shape;699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66034" y="2205990"/>
            <a:ext cx="4017645" cy="7315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65"/>
          <p:cNvSpPr txBox="1"/>
          <p:nvPr>
            <p:ph idx="12" type="sldNum"/>
          </p:nvPr>
        </p:nvSpPr>
        <p:spPr>
          <a:xfrm>
            <a:off x="5124017" y="3517274"/>
            <a:ext cx="1543200" cy="20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705" name="Google Shape;705;p65"/>
          <p:cNvSpPr txBox="1"/>
          <p:nvPr/>
        </p:nvSpPr>
        <p:spPr>
          <a:xfrm>
            <a:off x="258359" y="254176"/>
            <a:ext cx="70143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ko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그 밖의 지정 문자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06" name="Google Shape;706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64379" y="1405789"/>
            <a:ext cx="7215239" cy="2331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0"/>
          <p:cNvSpPr txBox="1"/>
          <p:nvPr>
            <p:ph idx="12" type="sldNum"/>
          </p:nvPr>
        </p:nvSpPr>
        <p:spPr>
          <a:xfrm>
            <a:off x="4843463" y="3575447"/>
            <a:ext cx="1543200" cy="20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178" name="Google Shape;178;p30"/>
          <p:cNvSpPr/>
          <p:nvPr/>
        </p:nvSpPr>
        <p:spPr>
          <a:xfrm>
            <a:off x="441960" y="365760"/>
            <a:ext cx="34200" cy="4116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9" name="Google Shape;179;p30"/>
          <p:cNvSpPr/>
          <p:nvPr/>
        </p:nvSpPr>
        <p:spPr>
          <a:xfrm>
            <a:off x="612649" y="329150"/>
            <a:ext cx="17472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700">
                <a:solidFill>
                  <a:srgbClr val="3A3838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주의사항!</a:t>
            </a:r>
            <a:endParaRPr sz="2700">
              <a:solidFill>
                <a:srgbClr val="3A3838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180" name="Google Shape;180;p30"/>
          <p:cNvSpPr/>
          <p:nvPr/>
        </p:nvSpPr>
        <p:spPr>
          <a:xfrm>
            <a:off x="964624" y="1436750"/>
            <a:ext cx="7808400" cy="24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09550" lvl="0" marL="215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1500"/>
              <a:buFont typeface="Nanum Gothic"/>
              <a:buChar char="•"/>
            </a:pPr>
            <a:r>
              <a:rPr lang="ko" sz="1500">
                <a:solidFill>
                  <a:srgbClr val="3A3838"/>
                </a:solidFill>
                <a:latin typeface="Nanum Gothic"/>
                <a:ea typeface="Nanum Gothic"/>
                <a:cs typeface="Nanum Gothic"/>
                <a:sym typeface="Nanum Gothic"/>
              </a:rPr>
              <a:t>수식은 완벽히 이해 못해도 됩니다</a:t>
            </a:r>
            <a:endParaRPr sz="1500">
              <a:solidFill>
                <a:srgbClr val="3A3838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09550" lvl="1" marL="558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1500"/>
              <a:buFont typeface="Nanum Gothic"/>
              <a:buChar char="•"/>
            </a:pPr>
            <a:r>
              <a:rPr i="0" lang="ko" sz="1500" u="none" cap="none" strike="noStrike">
                <a:solidFill>
                  <a:srgbClr val="3A3838"/>
                </a:solidFill>
                <a:latin typeface="Nanum Gothic"/>
                <a:ea typeface="Nanum Gothic"/>
                <a:cs typeface="Nanum Gothic"/>
                <a:sym typeface="Nanum Gothic"/>
              </a:rPr>
              <a:t>나중에 또 보면 됩니다</a:t>
            </a:r>
            <a:endParaRPr i="0" sz="1500" u="none" cap="none" strike="noStrike">
              <a:solidFill>
                <a:srgbClr val="3A3838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09550" lvl="1" marL="558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1500"/>
              <a:buFont typeface="Nanum Gothic"/>
              <a:buChar char="•"/>
            </a:pPr>
            <a:r>
              <a:rPr i="0" lang="ko" sz="1500" u="none" cap="none" strike="noStrike">
                <a:solidFill>
                  <a:srgbClr val="3A3838"/>
                </a:solidFill>
                <a:latin typeface="Nanum Gothic"/>
                <a:ea typeface="Nanum Gothic"/>
                <a:cs typeface="Nanum Gothic"/>
                <a:sym typeface="Nanum Gothic"/>
              </a:rPr>
              <a:t>대신 큰 그림만 잡고 갑시다!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114300" lvl="1" marL="558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t/>
            </a:r>
            <a:endParaRPr i="0" sz="1500" u="none" cap="none" strike="noStrike">
              <a:solidFill>
                <a:srgbClr val="3A3838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09550" lvl="0" marL="215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1500"/>
              <a:buFont typeface="Nanum Gothic"/>
              <a:buChar char="•"/>
            </a:pPr>
            <a:r>
              <a:rPr lang="ko" sz="1500">
                <a:solidFill>
                  <a:srgbClr val="3A3838"/>
                </a:solidFill>
                <a:latin typeface="Nanum Gothic"/>
                <a:ea typeface="Nanum Gothic"/>
                <a:cs typeface="Nanum Gothic"/>
                <a:sym typeface="Nanum Gothic"/>
              </a:rPr>
              <a:t>실습 코드는 혼자 따로 꼭 구현해 보세요!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09550" lvl="1" marL="558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1500"/>
              <a:buFont typeface="Nanum Gothic"/>
              <a:buChar char="•"/>
            </a:pPr>
            <a:r>
              <a:rPr i="0" lang="ko" sz="1500" u="none" cap="none" strike="noStrike">
                <a:solidFill>
                  <a:srgbClr val="3A3838"/>
                </a:solidFill>
                <a:latin typeface="Nanum Gothic"/>
                <a:ea typeface="Nanum Gothic"/>
                <a:cs typeface="Nanum Gothic"/>
                <a:sym typeface="Nanum Gothic"/>
              </a:rPr>
              <a:t>같이 할 때에는 이해가 잘가요</a:t>
            </a:r>
            <a:endParaRPr i="0" sz="1500" u="none" cap="none" strike="noStrike">
              <a:solidFill>
                <a:srgbClr val="3A3838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09550" lvl="1" marL="558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1500"/>
              <a:buFont typeface="Arial"/>
              <a:buChar char="•"/>
            </a:pPr>
            <a:r>
              <a:rPr i="0" lang="ko" sz="1500" u="none" cap="none" strike="noStrike">
                <a:solidFill>
                  <a:srgbClr val="3A3838"/>
                </a:solidFill>
                <a:latin typeface="Nanum Gothic"/>
                <a:ea typeface="Nanum Gothic"/>
                <a:cs typeface="Nanum Gothic"/>
                <a:sym typeface="Nanum Gothic"/>
              </a:rPr>
              <a:t>하지만, 혼자서 직접 짜지 않으면, 절대 내것이 되지 않습니다 (명심! 명심!)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p66"/>
          <p:cNvSpPr txBox="1"/>
          <p:nvPr>
            <p:ph idx="12" type="sldNum"/>
          </p:nvPr>
        </p:nvSpPr>
        <p:spPr>
          <a:xfrm>
            <a:off x="5124017" y="3517274"/>
            <a:ext cx="1543200" cy="20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712" name="Google Shape;712;p66"/>
          <p:cNvSpPr txBox="1"/>
          <p:nvPr/>
        </p:nvSpPr>
        <p:spPr>
          <a:xfrm>
            <a:off x="258359" y="254176"/>
            <a:ext cx="70143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ko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자연어 노이즈 제거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13" name="Google Shape;713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83095" y="971950"/>
            <a:ext cx="2949703" cy="38546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67"/>
          <p:cNvSpPr txBox="1"/>
          <p:nvPr>
            <p:ph idx="12" type="sldNum"/>
          </p:nvPr>
        </p:nvSpPr>
        <p:spPr>
          <a:xfrm>
            <a:off x="5124017" y="3517274"/>
            <a:ext cx="1543200" cy="20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719" name="Google Shape;719;p67"/>
          <p:cNvSpPr txBox="1"/>
          <p:nvPr/>
        </p:nvSpPr>
        <p:spPr>
          <a:xfrm>
            <a:off x="258359" y="254176"/>
            <a:ext cx="70143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ko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불완전한 문장으로 구성된 대화의 경우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0" name="Google Shape;720;p67"/>
          <p:cNvSpPr txBox="1"/>
          <p:nvPr/>
        </p:nvSpPr>
        <p:spPr>
          <a:xfrm>
            <a:off x="358304" y="927775"/>
            <a:ext cx="66336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33655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lang="ko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한 문장씩 주고 받는 대화와 달리 메신저는 한 문장을 여러 번에 나눠 전송하거나 여러 문장을 한 번에 전송하는 경우가 있습니다.</a:t>
            </a:r>
            <a:endParaRPr sz="1100"/>
          </a:p>
        </p:txBody>
      </p:sp>
      <p:pic>
        <p:nvPicPr>
          <p:cNvPr id="721" name="Google Shape;721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03520" y="2373691"/>
            <a:ext cx="6522378" cy="7657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p68"/>
          <p:cNvSpPr txBox="1"/>
          <p:nvPr>
            <p:ph idx="12" type="sldNum"/>
          </p:nvPr>
        </p:nvSpPr>
        <p:spPr>
          <a:xfrm>
            <a:off x="5124017" y="3517274"/>
            <a:ext cx="1543200" cy="20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727" name="Google Shape;727;p68"/>
          <p:cNvSpPr txBox="1"/>
          <p:nvPr/>
        </p:nvSpPr>
        <p:spPr>
          <a:xfrm>
            <a:off x="258359" y="254176"/>
            <a:ext cx="70143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0" i="0" lang="ko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문장의 길이가 </a:t>
            </a:r>
            <a:r>
              <a:rPr lang="ko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너무 길거나 짧은 경우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8" name="Google Shape;728;p68"/>
          <p:cNvSpPr txBox="1"/>
          <p:nvPr/>
        </p:nvSpPr>
        <p:spPr>
          <a:xfrm>
            <a:off x="358304" y="927775"/>
            <a:ext cx="82203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33655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lang="ko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아주 짧은 문장은 의미가 없을 수 있고, 대체로 사용빈도가 높은 리액션에 해당하는 경우가 많아서 언어 모델을 왜곡시킬 우려가 있기 때문에 제외해주는 게 좋습니다.</a:t>
            </a:r>
            <a:endParaRPr sz="1100"/>
          </a:p>
        </p:txBody>
      </p:sp>
      <p:pic>
        <p:nvPicPr>
          <p:cNvPr id="729" name="Google Shape;729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14786" y="2243941"/>
            <a:ext cx="3770545" cy="12464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69"/>
          <p:cNvSpPr txBox="1"/>
          <p:nvPr>
            <p:ph idx="12" type="sldNum"/>
          </p:nvPr>
        </p:nvSpPr>
        <p:spPr>
          <a:xfrm>
            <a:off x="5124017" y="3517274"/>
            <a:ext cx="1543200" cy="20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735" name="Google Shape;735;p69"/>
          <p:cNvSpPr txBox="1"/>
          <p:nvPr/>
        </p:nvSpPr>
        <p:spPr>
          <a:xfrm>
            <a:off x="258359" y="254176"/>
            <a:ext cx="70143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0" i="0" lang="ko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채팅 데이터에서 문장 시간 간격이 너무 긴 경우</a:t>
            </a:r>
            <a:endParaRPr sz="1100"/>
          </a:p>
        </p:txBody>
      </p:sp>
      <p:sp>
        <p:nvSpPr>
          <p:cNvPr id="736" name="Google Shape;736;p69"/>
          <p:cNvSpPr txBox="1"/>
          <p:nvPr/>
        </p:nvSpPr>
        <p:spPr>
          <a:xfrm>
            <a:off x="358304" y="927775"/>
            <a:ext cx="83646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33655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lang="ko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메신저는 누가 자판을 치는지 모르기 때문에 서로의 말이 얽히게 됩니다. 따라서 서로의 말의 텀이 짧으면 그것은 대화가 아니라 서로 할말만 하는 상태일 수 있습니다.</a:t>
            </a:r>
            <a:endParaRPr sz="1100"/>
          </a:p>
        </p:txBody>
      </p:sp>
      <p:pic>
        <p:nvPicPr>
          <p:cNvPr id="737" name="Google Shape;737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81709" y="2306092"/>
            <a:ext cx="4850314" cy="13787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70"/>
          <p:cNvSpPr txBox="1"/>
          <p:nvPr>
            <p:ph idx="12" type="sldNum"/>
          </p:nvPr>
        </p:nvSpPr>
        <p:spPr>
          <a:xfrm>
            <a:off x="5124017" y="3517274"/>
            <a:ext cx="1543200" cy="20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743" name="Google Shape;743;p70"/>
          <p:cNvSpPr txBox="1"/>
          <p:nvPr/>
        </p:nvSpPr>
        <p:spPr>
          <a:xfrm>
            <a:off x="258359" y="254176"/>
            <a:ext cx="70143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0" i="0" lang="ko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바람직 하지 않은 문장의 사용</a:t>
            </a:r>
            <a:endParaRPr sz="1100"/>
          </a:p>
        </p:txBody>
      </p:sp>
      <p:sp>
        <p:nvSpPr>
          <p:cNvPr id="744" name="Google Shape;744;p70"/>
          <p:cNvSpPr txBox="1"/>
          <p:nvPr/>
        </p:nvSpPr>
        <p:spPr>
          <a:xfrm>
            <a:off x="358304" y="927775"/>
            <a:ext cx="81720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33655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lang="ko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욕설의 비율이나, 오타의 비율이 높은 문장은 자연어 모델 학습에 사용하지 않는 것이 좋습니다.</a:t>
            </a:r>
            <a:endParaRPr sz="110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71"/>
          <p:cNvSpPr txBox="1"/>
          <p:nvPr>
            <p:ph idx="12" type="sldNum"/>
          </p:nvPr>
        </p:nvSpPr>
        <p:spPr>
          <a:xfrm>
            <a:off x="5124017" y="3517274"/>
            <a:ext cx="1543200" cy="20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750" name="Google Shape;750;p71"/>
          <p:cNvSpPr txBox="1"/>
          <p:nvPr/>
        </p:nvSpPr>
        <p:spPr>
          <a:xfrm>
            <a:off x="258359" y="254176"/>
            <a:ext cx="70143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0" i="0" lang="ko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노이즈 유형 (1) 문장부호 : Hi, my name is john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1" name="Google Shape;751;p71"/>
          <p:cNvSpPr txBox="1"/>
          <p:nvPr/>
        </p:nvSpPr>
        <p:spPr>
          <a:xfrm>
            <a:off x="358304" y="927775"/>
            <a:ext cx="66336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33655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lang="ko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문장 부호 양쪽에 공백을 추가하는 방법을 취하자!</a:t>
            </a:r>
            <a:endParaRPr sz="1100"/>
          </a:p>
        </p:txBody>
      </p:sp>
      <p:pic>
        <p:nvPicPr>
          <p:cNvPr id="752" name="Google Shape;752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54590" y="1826899"/>
            <a:ext cx="4484922" cy="18846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p72"/>
          <p:cNvSpPr txBox="1"/>
          <p:nvPr>
            <p:ph idx="12" type="sldNum"/>
          </p:nvPr>
        </p:nvSpPr>
        <p:spPr>
          <a:xfrm>
            <a:off x="5124017" y="3517274"/>
            <a:ext cx="1543200" cy="20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758" name="Google Shape;758;p72"/>
          <p:cNvSpPr txBox="1"/>
          <p:nvPr/>
        </p:nvSpPr>
        <p:spPr>
          <a:xfrm>
            <a:off x="258358" y="254175"/>
            <a:ext cx="7718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0" i="0" lang="ko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노이즈 유형 (2) 대소문자 : First, open the first chapter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9" name="Google Shape;759;p72"/>
          <p:cNvSpPr txBox="1"/>
          <p:nvPr/>
        </p:nvSpPr>
        <p:spPr>
          <a:xfrm>
            <a:off x="358304" y="927775"/>
            <a:ext cx="66336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33655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lang="ko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모든 단어를 소문자로 바꾸는 방법</a:t>
            </a: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60" name="Google Shape;760;p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93251" y="1809133"/>
            <a:ext cx="4538772" cy="20618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p73"/>
          <p:cNvSpPr txBox="1"/>
          <p:nvPr>
            <p:ph idx="12" type="sldNum"/>
          </p:nvPr>
        </p:nvSpPr>
        <p:spPr>
          <a:xfrm>
            <a:off x="5124017" y="3517274"/>
            <a:ext cx="1543200" cy="20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766" name="Google Shape;766;p73"/>
          <p:cNvSpPr txBox="1"/>
          <p:nvPr/>
        </p:nvSpPr>
        <p:spPr>
          <a:xfrm>
            <a:off x="258358" y="254175"/>
            <a:ext cx="7718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0" i="0" lang="ko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노이즈 유형 (3) 특수문자 : He is a ten-year-old boy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7" name="Google Shape;767;p73"/>
          <p:cNvSpPr txBox="1"/>
          <p:nvPr/>
        </p:nvSpPr>
        <p:spPr>
          <a:xfrm>
            <a:off x="358304" y="927775"/>
            <a:ext cx="66336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33655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lang="ko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사용할 알파벳과 기호들을 정의해 이를 제외하고 모두 제거하자!</a:t>
            </a:r>
            <a:endParaRPr sz="1100"/>
          </a:p>
        </p:txBody>
      </p:sp>
      <p:pic>
        <p:nvPicPr>
          <p:cNvPr id="768" name="Google Shape;768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99536" y="1988510"/>
            <a:ext cx="4744928" cy="14793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p74"/>
          <p:cNvSpPr txBox="1"/>
          <p:nvPr>
            <p:ph idx="12" type="sldNum"/>
          </p:nvPr>
        </p:nvSpPr>
        <p:spPr>
          <a:xfrm>
            <a:off x="5124017" y="3517274"/>
            <a:ext cx="1543200" cy="20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774" name="Google Shape;774;p74"/>
          <p:cNvSpPr txBox="1"/>
          <p:nvPr/>
        </p:nvSpPr>
        <p:spPr>
          <a:xfrm>
            <a:off x="258358" y="254175"/>
            <a:ext cx="7718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ko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배운 것들을 종합하기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5" name="Google Shape;775;p74"/>
          <p:cNvSpPr txBox="1"/>
          <p:nvPr/>
        </p:nvSpPr>
        <p:spPr>
          <a:xfrm>
            <a:off x="358304" y="927775"/>
            <a:ext cx="66336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ko" sz="1400" u="sng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https://www.gutenberg.org/files/2397/2397-h/2397-h.htm</a:t>
            </a:r>
            <a:endParaRPr b="0" i="0" sz="1400" u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76" name="Google Shape;776;p74"/>
          <p:cNvSpPr txBox="1"/>
          <p:nvPr/>
        </p:nvSpPr>
        <p:spPr>
          <a:xfrm>
            <a:off x="397898" y="3597923"/>
            <a:ext cx="66336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33655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lang="ko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노이즈 유형 1,2,3을 다 사용해서 정제하기!</a:t>
            </a:r>
            <a:endParaRPr sz="1100"/>
          </a:p>
        </p:txBody>
      </p:sp>
      <p:pic>
        <p:nvPicPr>
          <p:cNvPr id="777" name="Google Shape;777;p7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14638" y="1600832"/>
            <a:ext cx="6892318" cy="16012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75"/>
          <p:cNvSpPr txBox="1"/>
          <p:nvPr>
            <p:ph idx="12" type="sldNum"/>
          </p:nvPr>
        </p:nvSpPr>
        <p:spPr>
          <a:xfrm>
            <a:off x="5124017" y="3517274"/>
            <a:ext cx="1543200" cy="20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783" name="Google Shape;783;p75"/>
          <p:cNvSpPr txBox="1"/>
          <p:nvPr>
            <p:ph type="title"/>
          </p:nvPr>
        </p:nvSpPr>
        <p:spPr>
          <a:xfrm>
            <a:off x="2291625" y="2083075"/>
            <a:ext cx="63036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4400"/>
              <a:buFont typeface="Arial"/>
              <a:buNone/>
            </a:pPr>
            <a:r>
              <a:rPr b="1" lang="ko">
                <a:latin typeface="Nanum Gothic"/>
                <a:ea typeface="Nanum Gothic"/>
                <a:cs typeface="Nanum Gothic"/>
                <a:sym typeface="Nanum Gothic"/>
              </a:rPr>
              <a:t>Labeling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784" name="Google Shape;784;p75"/>
          <p:cNvSpPr txBox="1"/>
          <p:nvPr/>
        </p:nvSpPr>
        <p:spPr>
          <a:xfrm>
            <a:off x="7268102" y="3559989"/>
            <a:ext cx="18759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백혜림 </a:t>
            </a:r>
            <a:r>
              <a:rPr lang="ko" sz="1100">
                <a:solidFill>
                  <a:srgbClr val="404040"/>
                </a:solidFill>
              </a:rPr>
              <a:t>rimiyeyo</a:t>
            </a:r>
            <a:r>
              <a:rPr lang="ko" sz="11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@</a:t>
            </a:r>
            <a:r>
              <a:rPr lang="ko" sz="1100">
                <a:solidFill>
                  <a:srgbClr val="404040"/>
                </a:solidFill>
              </a:rPr>
              <a:t>gmail.com</a:t>
            </a:r>
            <a:endParaRPr sz="110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텍스트이(가) 표시된 사진&#10;&#10;자동 생성된 설명" id="785" name="Google Shape;785;p75"/>
          <p:cNvPicPr preferRelativeResize="0"/>
          <p:nvPr/>
        </p:nvPicPr>
        <p:blipFill rotWithShape="1">
          <a:blip r:embed="rId3">
            <a:alphaModFix/>
          </a:blip>
          <a:srcRect b="26232" l="19689" r="18414" t="9059"/>
          <a:stretch/>
        </p:blipFill>
        <p:spPr>
          <a:xfrm>
            <a:off x="8511248" y="4600652"/>
            <a:ext cx="508400" cy="508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1"/>
          <p:cNvSpPr txBox="1"/>
          <p:nvPr>
            <p:ph idx="12" type="sldNum"/>
          </p:nvPr>
        </p:nvSpPr>
        <p:spPr>
          <a:xfrm>
            <a:off x="5124017" y="3517274"/>
            <a:ext cx="1543200" cy="20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186" name="Google Shape;186;p31"/>
          <p:cNvSpPr txBox="1"/>
          <p:nvPr>
            <p:ph type="title"/>
          </p:nvPr>
        </p:nvSpPr>
        <p:spPr>
          <a:xfrm>
            <a:off x="2291627" y="2083075"/>
            <a:ext cx="53037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3300"/>
              <a:buFont typeface="Arial"/>
              <a:buNone/>
            </a:pPr>
            <a:r>
              <a:rPr b="1" lang="ko">
                <a:latin typeface="Nanum Gothic"/>
                <a:ea typeface="Nanum Gothic"/>
                <a:cs typeface="Nanum Gothic"/>
                <a:sym typeface="Nanum Gothic"/>
              </a:rPr>
              <a:t>NLP Project Flow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87" name="Google Shape;187;p31"/>
          <p:cNvSpPr txBox="1"/>
          <p:nvPr/>
        </p:nvSpPr>
        <p:spPr>
          <a:xfrm>
            <a:off x="7268102" y="3559989"/>
            <a:ext cx="18759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백혜림 </a:t>
            </a:r>
            <a:r>
              <a:rPr lang="ko" sz="1100">
                <a:solidFill>
                  <a:srgbClr val="404040"/>
                </a:solidFill>
              </a:rPr>
              <a:t>rimiyeyo</a:t>
            </a:r>
            <a:r>
              <a:rPr lang="ko" sz="11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@</a:t>
            </a:r>
            <a:r>
              <a:rPr lang="ko" sz="1100">
                <a:solidFill>
                  <a:srgbClr val="404040"/>
                </a:solidFill>
              </a:rPr>
              <a:t>gmail.com</a:t>
            </a:r>
            <a:endParaRPr sz="110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텍스트이(가) 표시된 사진&#10;&#10;자동 생성된 설명" id="188" name="Google Shape;188;p31"/>
          <p:cNvPicPr preferRelativeResize="0"/>
          <p:nvPr/>
        </p:nvPicPr>
        <p:blipFill rotWithShape="1">
          <a:blip r:embed="rId3">
            <a:alphaModFix/>
          </a:blip>
          <a:srcRect b="26232" l="19689" r="18414" t="9059"/>
          <a:stretch/>
        </p:blipFill>
        <p:spPr>
          <a:xfrm>
            <a:off x="8511248" y="4600652"/>
            <a:ext cx="508400" cy="508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76"/>
          <p:cNvSpPr txBox="1"/>
          <p:nvPr>
            <p:ph idx="12" type="sldNum"/>
          </p:nvPr>
        </p:nvSpPr>
        <p:spPr>
          <a:xfrm>
            <a:off x="5124017" y="3517274"/>
            <a:ext cx="1543200" cy="20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791" name="Google Shape;791;p76"/>
          <p:cNvSpPr txBox="1"/>
          <p:nvPr/>
        </p:nvSpPr>
        <p:spPr>
          <a:xfrm>
            <a:off x="258358" y="254175"/>
            <a:ext cx="7718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0" i="0" lang="ko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Label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2" name="Google Shape;792;p76"/>
          <p:cNvSpPr txBox="1"/>
          <p:nvPr/>
        </p:nvSpPr>
        <p:spPr>
          <a:xfrm>
            <a:off x="358304" y="927775"/>
            <a:ext cx="4332900" cy="2609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33655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lang="ko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Text Classification</a:t>
            </a:r>
            <a:endParaRPr sz="1100"/>
          </a:p>
          <a:p>
            <a:pPr indent="-336550" lvl="1" marL="685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b="0" i="0" lang="ko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Input : sentence</a:t>
            </a:r>
            <a:endParaRPr sz="1100"/>
          </a:p>
          <a:p>
            <a:pPr indent="-336550" lvl="1" marL="685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b="0" i="0" lang="ko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Output : class</a:t>
            </a:r>
            <a:endParaRPr sz="1100"/>
          </a:p>
          <a:p>
            <a:pPr indent="-241300" lvl="1" marL="685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lang="ko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Token Classification</a:t>
            </a:r>
            <a:endParaRPr sz="1100"/>
          </a:p>
          <a:p>
            <a:pPr indent="-336550" lvl="1" marL="685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b="0" i="0" lang="ko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Input : sentence</a:t>
            </a:r>
            <a:endParaRPr sz="1100"/>
          </a:p>
          <a:p>
            <a:pPr indent="-336550" lvl="1" marL="685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b="0" i="0" lang="ko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Output : tag for each token -&gt; sequence</a:t>
            </a:r>
            <a:endParaRPr sz="1100"/>
          </a:p>
          <a:p>
            <a:pPr indent="-241300" lvl="1" marL="685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lang="ko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Sequence to Sequence</a:t>
            </a:r>
            <a:endParaRPr sz="1100"/>
          </a:p>
          <a:p>
            <a:pPr indent="-336550" lvl="1" marL="685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b="0" i="0" lang="ko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Input : sentence</a:t>
            </a:r>
            <a:endParaRPr sz="1100"/>
          </a:p>
          <a:p>
            <a:pPr indent="-336550" lvl="1" marL="685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b="0" i="0" lang="ko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Output : sentence</a:t>
            </a:r>
            <a:endParaRPr sz="110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77"/>
          <p:cNvSpPr txBox="1"/>
          <p:nvPr>
            <p:ph idx="12" type="sldNum"/>
          </p:nvPr>
        </p:nvSpPr>
        <p:spPr>
          <a:xfrm>
            <a:off x="5124017" y="3517274"/>
            <a:ext cx="1543200" cy="20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798" name="Google Shape;798;p77"/>
          <p:cNvSpPr txBox="1"/>
          <p:nvPr/>
        </p:nvSpPr>
        <p:spPr>
          <a:xfrm>
            <a:off x="258358" y="254175"/>
            <a:ext cx="7718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0" i="0" lang="ko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Label Example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9" name="Google Shape;799;p77"/>
          <p:cNvSpPr txBox="1"/>
          <p:nvPr/>
        </p:nvSpPr>
        <p:spPr>
          <a:xfrm>
            <a:off x="358304" y="927776"/>
            <a:ext cx="4114500" cy="9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33655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b="1" lang="ko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Sentence &gt; Class</a:t>
            </a:r>
            <a:endParaRPr sz="1100"/>
          </a:p>
          <a:p>
            <a:pPr indent="-336550" lvl="1" marL="685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b="0" i="0" lang="ko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TSV형태의 하나의 파일</a:t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2" marL="10287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b="0" i="0" lang="ko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각 row가 문장과 대응되는 레이블</a:t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2" marL="10287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b="0" i="0" lang="ko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문장 column과 레이블 colunmn구성</a:t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0" name="Google Shape;800;p77"/>
          <p:cNvSpPr txBox="1"/>
          <p:nvPr/>
        </p:nvSpPr>
        <p:spPr>
          <a:xfrm>
            <a:off x="373933" y="2149775"/>
            <a:ext cx="4098900" cy="21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33655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b="1" lang="ko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Sentence &gt; Sentence (Sequence)</a:t>
            </a:r>
            <a:endParaRPr sz="1100"/>
          </a:p>
          <a:p>
            <a:pPr indent="-336550" lvl="1" marL="685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b="0" i="0" lang="ko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TSV형태의 하나의 파일</a:t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2" marL="10287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b="0" i="0" lang="ko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각 row가 대응되는 문장 쌍</a:t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2" marL="10287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b="0" i="0" lang="ko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각 문장 별로 column을 구성</a:t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41300" lvl="2" marL="10287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1" marL="685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b="0" i="0" lang="ko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두 개 이상의 파일로 구성</a:t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2" marL="10287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b="0" i="0" lang="ko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같은 순서의 row가 대응되는 문장 쌍</a:t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2" marL="10287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b="0" i="0" lang="ko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한 문장당 여러 레이블이 존재 할 경우</a:t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3" marL="13716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b="0" i="0" lang="ko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Ex. 한국어 ↔ 영어 ↔ 중국어 </a:t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78"/>
          <p:cNvSpPr txBox="1"/>
          <p:nvPr>
            <p:ph idx="12" type="sldNum"/>
          </p:nvPr>
        </p:nvSpPr>
        <p:spPr>
          <a:xfrm>
            <a:off x="5124017" y="3517274"/>
            <a:ext cx="1543200" cy="20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806" name="Google Shape;806;p78"/>
          <p:cNvSpPr txBox="1"/>
          <p:nvPr/>
        </p:nvSpPr>
        <p:spPr>
          <a:xfrm>
            <a:off x="258358" y="254175"/>
            <a:ext cx="7718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0" i="0" lang="ko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Tip 레이블링 직접 진행하기</a:t>
            </a:r>
            <a:endParaRPr sz="1100"/>
          </a:p>
        </p:txBody>
      </p:sp>
      <p:sp>
        <p:nvSpPr>
          <p:cNvPr id="807" name="Google Shape;807;p78"/>
          <p:cNvSpPr txBox="1"/>
          <p:nvPr/>
        </p:nvSpPr>
        <p:spPr>
          <a:xfrm>
            <a:off x="358304" y="927775"/>
            <a:ext cx="49083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33655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lang="ko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Human labeling은 prototyping시, 굉장히 강력한 도구!</a:t>
            </a:r>
            <a:endParaRPr sz="1100"/>
          </a:p>
          <a:p>
            <a:pPr indent="-33655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lang="ko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효율적인 레이블링 도구를 구성하자 (ex. 엑셀)</a:t>
            </a:r>
            <a:endParaRPr sz="110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79"/>
          <p:cNvSpPr txBox="1"/>
          <p:nvPr>
            <p:ph idx="12" type="sldNum"/>
          </p:nvPr>
        </p:nvSpPr>
        <p:spPr>
          <a:xfrm>
            <a:off x="4843463" y="3575447"/>
            <a:ext cx="1543200" cy="20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813" name="Google Shape;813;p79"/>
          <p:cNvSpPr txBox="1"/>
          <p:nvPr/>
        </p:nvSpPr>
        <p:spPr>
          <a:xfrm>
            <a:off x="1810560" y="2160270"/>
            <a:ext cx="341700" cy="5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3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33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79"/>
          <p:cNvSpPr txBox="1"/>
          <p:nvPr/>
        </p:nvSpPr>
        <p:spPr>
          <a:xfrm>
            <a:off x="3605081" y="2152123"/>
            <a:ext cx="402900" cy="5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3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33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79"/>
          <p:cNvSpPr txBox="1"/>
          <p:nvPr/>
        </p:nvSpPr>
        <p:spPr>
          <a:xfrm>
            <a:off x="5396144" y="2160270"/>
            <a:ext cx="413700" cy="5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3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sz="33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79"/>
          <p:cNvSpPr txBox="1"/>
          <p:nvPr/>
        </p:nvSpPr>
        <p:spPr>
          <a:xfrm>
            <a:off x="2242525" y="2060300"/>
            <a:ext cx="4947300" cy="9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5400">
                <a:solidFill>
                  <a:srgbClr val="404040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수고하셨습니다.</a:t>
            </a:r>
            <a:endParaRPr sz="5400">
              <a:solidFill>
                <a:srgbClr val="404040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2"/>
          <p:cNvSpPr txBox="1"/>
          <p:nvPr/>
        </p:nvSpPr>
        <p:spPr>
          <a:xfrm>
            <a:off x="258359" y="254176"/>
            <a:ext cx="70143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lang="ko" sz="2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NLP preprocessing Importance </a:t>
            </a:r>
            <a:endParaRPr b="1" i="0" sz="2400" u="none" cap="none" strike="no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94" name="Google Shape;194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95800" y="1013250"/>
            <a:ext cx="3707700" cy="3719900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32"/>
          <p:cNvSpPr txBox="1"/>
          <p:nvPr/>
        </p:nvSpPr>
        <p:spPr>
          <a:xfrm>
            <a:off x="440679" y="1702975"/>
            <a:ext cx="40641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700">
                <a:latin typeface="Nanum Gothic"/>
                <a:ea typeface="Nanum Gothic"/>
                <a:cs typeface="Nanum Gothic"/>
                <a:sym typeface="Nanum Gothic"/>
              </a:rPr>
              <a:t>전처리의 늪에 오신 여러분을 환영합니다!</a:t>
            </a:r>
            <a:endParaRPr b="1" sz="17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96" name="Google Shape;196;p32"/>
          <p:cNvSpPr txBox="1"/>
          <p:nvPr/>
        </p:nvSpPr>
        <p:spPr>
          <a:xfrm>
            <a:off x="769950" y="2308175"/>
            <a:ext cx="3878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latin typeface="Nanum Gothic"/>
                <a:ea typeface="Nanum Gothic"/>
                <a:cs typeface="Nanum Gothic"/>
                <a:sym typeface="Nanum Gothic"/>
              </a:rPr>
              <a:t>가장 재미없고, 반복적인 끝이 없는 작업!</a:t>
            </a:r>
            <a:endParaRPr sz="15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latin typeface="Nanum Gothic"/>
                <a:ea typeface="Nanum Gothic"/>
                <a:cs typeface="Nanum Gothic"/>
                <a:sym typeface="Nanum Gothic"/>
              </a:rPr>
              <a:t>모델링보다도 전처리가 중요하다!</a:t>
            </a:r>
            <a:endParaRPr sz="15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latin typeface="Nanum Gothic"/>
                <a:ea typeface="Nanum Gothic"/>
                <a:cs typeface="Nanum Gothic"/>
                <a:sym typeface="Nanum Gothic"/>
              </a:rPr>
              <a:t>90% 전처리에 치중!</a:t>
            </a:r>
            <a:endParaRPr sz="1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descr="텍스트이(가) 표시된 사진&#10;&#10;자동 생성된 설명" id="197" name="Google Shape;197;p32"/>
          <p:cNvPicPr preferRelativeResize="0"/>
          <p:nvPr/>
        </p:nvPicPr>
        <p:blipFill rotWithShape="1">
          <a:blip r:embed="rId4">
            <a:alphaModFix/>
          </a:blip>
          <a:srcRect b="26232" l="19689" r="18414" t="9059"/>
          <a:stretch/>
        </p:blipFill>
        <p:spPr>
          <a:xfrm>
            <a:off x="8511248" y="4600652"/>
            <a:ext cx="508400" cy="508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3"/>
          <p:cNvSpPr txBox="1"/>
          <p:nvPr/>
        </p:nvSpPr>
        <p:spPr>
          <a:xfrm>
            <a:off x="258359" y="254176"/>
            <a:ext cx="70143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lang="ko" sz="2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NLP project Flow </a:t>
            </a:r>
            <a:endParaRPr b="1" i="0" sz="2400" u="none" cap="none" strike="no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pSp>
        <p:nvGrpSpPr>
          <p:cNvPr id="203" name="Google Shape;203;p33"/>
          <p:cNvGrpSpPr/>
          <p:nvPr/>
        </p:nvGrpSpPr>
        <p:grpSpPr>
          <a:xfrm>
            <a:off x="2136938" y="2372425"/>
            <a:ext cx="1040150" cy="721800"/>
            <a:chOff x="679200" y="1301800"/>
            <a:chExt cx="1040150" cy="721800"/>
          </a:xfrm>
        </p:grpSpPr>
        <p:sp>
          <p:nvSpPr>
            <p:cNvPr id="204" name="Google Shape;204;p33"/>
            <p:cNvSpPr/>
            <p:nvPr/>
          </p:nvSpPr>
          <p:spPr>
            <a:xfrm>
              <a:off x="679200" y="1301800"/>
              <a:ext cx="1026000" cy="721800"/>
            </a:xfrm>
            <a:prstGeom prst="roundRect">
              <a:avLst>
                <a:gd fmla="val 16667" name="adj"/>
              </a:avLst>
            </a:prstGeom>
            <a:solidFill>
              <a:srgbClr val="FFE599"/>
            </a:solidFill>
            <a:ln cap="flat" cmpd="sng" w="9525">
              <a:solidFill>
                <a:srgbClr val="FF9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33"/>
            <p:cNvSpPr txBox="1"/>
            <p:nvPr/>
          </p:nvSpPr>
          <p:spPr>
            <a:xfrm>
              <a:off x="693350" y="1493350"/>
              <a:ext cx="10260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>
                  <a:latin typeface="NanumGothic ExtraBold"/>
                  <a:ea typeface="NanumGothic ExtraBold"/>
                  <a:cs typeface="NanumGothic ExtraBold"/>
                  <a:sym typeface="NanumGothic ExtraBold"/>
                </a:rPr>
                <a:t>Preprocessing</a:t>
              </a:r>
              <a:endParaRPr sz="1000">
                <a:latin typeface="NanumGothic ExtraBold"/>
                <a:ea typeface="NanumGothic ExtraBold"/>
                <a:cs typeface="NanumGothic ExtraBold"/>
                <a:sym typeface="NanumGothic ExtraBold"/>
              </a:endParaRPr>
            </a:p>
          </p:txBody>
        </p:sp>
      </p:grpSp>
      <p:grpSp>
        <p:nvGrpSpPr>
          <p:cNvPr id="206" name="Google Shape;206;p33"/>
          <p:cNvGrpSpPr/>
          <p:nvPr/>
        </p:nvGrpSpPr>
        <p:grpSpPr>
          <a:xfrm>
            <a:off x="3219700" y="2372425"/>
            <a:ext cx="1026000" cy="721800"/>
            <a:chOff x="679200" y="1301800"/>
            <a:chExt cx="1026000" cy="721800"/>
          </a:xfrm>
        </p:grpSpPr>
        <p:sp>
          <p:nvSpPr>
            <p:cNvPr id="207" name="Google Shape;207;p33"/>
            <p:cNvSpPr/>
            <p:nvPr/>
          </p:nvSpPr>
          <p:spPr>
            <a:xfrm>
              <a:off x="679200" y="1301800"/>
              <a:ext cx="1026000" cy="721800"/>
            </a:xfrm>
            <a:prstGeom prst="roundRect">
              <a:avLst>
                <a:gd fmla="val 16667" name="adj"/>
              </a:avLst>
            </a:prstGeom>
            <a:solidFill>
              <a:srgbClr val="FFE599"/>
            </a:solidFill>
            <a:ln cap="flat" cmpd="sng" w="9525">
              <a:solidFill>
                <a:srgbClr val="FF9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33"/>
            <p:cNvSpPr txBox="1"/>
            <p:nvPr/>
          </p:nvSpPr>
          <p:spPr>
            <a:xfrm>
              <a:off x="725550" y="1493350"/>
              <a:ext cx="9333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>
                  <a:latin typeface="NanumGothic ExtraBold"/>
                  <a:ea typeface="NanumGothic ExtraBold"/>
                  <a:cs typeface="NanumGothic ExtraBold"/>
                  <a:sym typeface="NanumGothic ExtraBold"/>
                </a:rPr>
                <a:t>Tokenization</a:t>
              </a:r>
              <a:endParaRPr sz="1000">
                <a:latin typeface="NanumGothic ExtraBold"/>
                <a:ea typeface="NanumGothic ExtraBold"/>
                <a:cs typeface="NanumGothic ExtraBold"/>
                <a:sym typeface="NanumGothic ExtraBold"/>
              </a:endParaRPr>
            </a:p>
          </p:txBody>
        </p:sp>
      </p:grpSp>
      <p:grpSp>
        <p:nvGrpSpPr>
          <p:cNvPr id="209" name="Google Shape;209;p33"/>
          <p:cNvGrpSpPr/>
          <p:nvPr/>
        </p:nvGrpSpPr>
        <p:grpSpPr>
          <a:xfrm>
            <a:off x="4291850" y="2372425"/>
            <a:ext cx="1026000" cy="721800"/>
            <a:chOff x="679200" y="1301800"/>
            <a:chExt cx="1026000" cy="721800"/>
          </a:xfrm>
        </p:grpSpPr>
        <p:sp>
          <p:nvSpPr>
            <p:cNvPr id="210" name="Google Shape;210;p33"/>
            <p:cNvSpPr/>
            <p:nvPr/>
          </p:nvSpPr>
          <p:spPr>
            <a:xfrm>
              <a:off x="679200" y="1301800"/>
              <a:ext cx="1026000" cy="721800"/>
            </a:xfrm>
            <a:prstGeom prst="roundRect">
              <a:avLst>
                <a:gd fmla="val 16667" name="adj"/>
              </a:avLst>
            </a:prstGeom>
            <a:solidFill>
              <a:srgbClr val="FFE599"/>
            </a:solidFill>
            <a:ln cap="flat" cmpd="sng" w="9525">
              <a:solidFill>
                <a:srgbClr val="FF9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33"/>
            <p:cNvSpPr txBox="1"/>
            <p:nvPr/>
          </p:nvSpPr>
          <p:spPr>
            <a:xfrm>
              <a:off x="725550" y="1416400"/>
              <a:ext cx="9333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>
                  <a:latin typeface="NanumGothic ExtraBold"/>
                  <a:ea typeface="NanumGothic ExtraBold"/>
                  <a:cs typeface="NanumGothic ExtraBold"/>
                  <a:sym typeface="NanumGothic ExtraBold"/>
                </a:rPr>
                <a:t>Token Encoding</a:t>
              </a:r>
              <a:endParaRPr sz="1000">
                <a:latin typeface="NanumGothic ExtraBold"/>
                <a:ea typeface="NanumGothic ExtraBold"/>
                <a:cs typeface="NanumGothic ExtraBold"/>
                <a:sym typeface="NanumGothic ExtraBold"/>
              </a:endParaRPr>
            </a:p>
          </p:txBody>
        </p:sp>
      </p:grpSp>
      <p:grpSp>
        <p:nvGrpSpPr>
          <p:cNvPr id="212" name="Google Shape;212;p33"/>
          <p:cNvGrpSpPr/>
          <p:nvPr/>
        </p:nvGrpSpPr>
        <p:grpSpPr>
          <a:xfrm>
            <a:off x="4291850" y="3203954"/>
            <a:ext cx="1026000" cy="371100"/>
            <a:chOff x="4277675" y="2133329"/>
            <a:chExt cx="1026000" cy="371100"/>
          </a:xfrm>
        </p:grpSpPr>
        <p:sp>
          <p:nvSpPr>
            <p:cNvPr id="213" name="Google Shape;213;p33"/>
            <p:cNvSpPr/>
            <p:nvPr/>
          </p:nvSpPr>
          <p:spPr>
            <a:xfrm>
              <a:off x="4277675" y="2133329"/>
              <a:ext cx="1026000" cy="371100"/>
            </a:xfrm>
            <a:prstGeom prst="roundRect">
              <a:avLst>
                <a:gd fmla="val 16667" name="adj"/>
              </a:avLst>
            </a:prstGeom>
            <a:solidFill>
              <a:srgbClr val="F6B26B"/>
            </a:solidFill>
            <a:ln cap="flat" cmpd="sng" w="9525">
              <a:solidFill>
                <a:srgbClr val="FF9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33"/>
            <p:cNvSpPr txBox="1"/>
            <p:nvPr/>
          </p:nvSpPr>
          <p:spPr>
            <a:xfrm>
              <a:off x="4324025" y="2157949"/>
              <a:ext cx="9333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>
                  <a:latin typeface="NanumGothic ExtraBold"/>
                  <a:ea typeface="NanumGothic ExtraBold"/>
                  <a:cs typeface="NanumGothic ExtraBold"/>
                  <a:sym typeface="NanumGothic ExtraBold"/>
                </a:rPr>
                <a:t>Token index</a:t>
              </a:r>
              <a:endParaRPr sz="1000">
                <a:latin typeface="NanumGothic ExtraBold"/>
                <a:ea typeface="NanumGothic ExtraBold"/>
                <a:cs typeface="NanumGothic ExtraBold"/>
                <a:sym typeface="NanumGothic ExtraBold"/>
              </a:endParaRPr>
            </a:p>
          </p:txBody>
        </p:sp>
      </p:grpSp>
      <p:grpSp>
        <p:nvGrpSpPr>
          <p:cNvPr id="215" name="Google Shape;215;p33"/>
          <p:cNvGrpSpPr/>
          <p:nvPr/>
        </p:nvGrpSpPr>
        <p:grpSpPr>
          <a:xfrm>
            <a:off x="4291850" y="3653529"/>
            <a:ext cx="1026000" cy="371100"/>
            <a:chOff x="4277675" y="2133329"/>
            <a:chExt cx="1026000" cy="371100"/>
          </a:xfrm>
        </p:grpSpPr>
        <p:sp>
          <p:nvSpPr>
            <p:cNvPr id="216" name="Google Shape;216;p33"/>
            <p:cNvSpPr/>
            <p:nvPr/>
          </p:nvSpPr>
          <p:spPr>
            <a:xfrm>
              <a:off x="4277675" y="2133329"/>
              <a:ext cx="1026000" cy="371100"/>
            </a:xfrm>
            <a:prstGeom prst="roundRect">
              <a:avLst>
                <a:gd fmla="val 16667" name="adj"/>
              </a:avLst>
            </a:prstGeom>
            <a:solidFill>
              <a:srgbClr val="F6B26B"/>
            </a:solidFill>
            <a:ln cap="flat" cmpd="sng" w="9525">
              <a:solidFill>
                <a:srgbClr val="FF9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33"/>
            <p:cNvSpPr txBox="1"/>
            <p:nvPr/>
          </p:nvSpPr>
          <p:spPr>
            <a:xfrm>
              <a:off x="4324025" y="2157949"/>
              <a:ext cx="9333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>
                  <a:latin typeface="NanumGothic ExtraBold"/>
                  <a:ea typeface="NanumGothic ExtraBold"/>
                  <a:cs typeface="NanumGothic ExtraBold"/>
                  <a:sym typeface="NanumGothic ExtraBold"/>
                </a:rPr>
                <a:t>Vocabulary</a:t>
              </a:r>
              <a:endParaRPr sz="1000">
                <a:latin typeface="NanumGothic ExtraBold"/>
                <a:ea typeface="NanumGothic ExtraBold"/>
                <a:cs typeface="NanumGothic ExtraBold"/>
                <a:sym typeface="NanumGothic ExtraBold"/>
              </a:endParaRPr>
            </a:p>
          </p:txBody>
        </p:sp>
      </p:grpSp>
      <p:grpSp>
        <p:nvGrpSpPr>
          <p:cNvPr id="218" name="Google Shape;218;p33"/>
          <p:cNvGrpSpPr/>
          <p:nvPr/>
        </p:nvGrpSpPr>
        <p:grpSpPr>
          <a:xfrm>
            <a:off x="2140475" y="3203979"/>
            <a:ext cx="1049175" cy="371100"/>
            <a:chOff x="4277675" y="2133329"/>
            <a:chExt cx="1049175" cy="371100"/>
          </a:xfrm>
        </p:grpSpPr>
        <p:sp>
          <p:nvSpPr>
            <p:cNvPr id="219" name="Google Shape;219;p33"/>
            <p:cNvSpPr/>
            <p:nvPr/>
          </p:nvSpPr>
          <p:spPr>
            <a:xfrm>
              <a:off x="4277675" y="2133329"/>
              <a:ext cx="1026000" cy="371100"/>
            </a:xfrm>
            <a:prstGeom prst="roundRect">
              <a:avLst>
                <a:gd fmla="val 16667" name="adj"/>
              </a:avLst>
            </a:prstGeom>
            <a:solidFill>
              <a:srgbClr val="F6B26B"/>
            </a:solidFill>
            <a:ln cap="flat" cmpd="sng" w="9525">
              <a:solidFill>
                <a:srgbClr val="FF9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33"/>
            <p:cNvSpPr txBox="1"/>
            <p:nvPr/>
          </p:nvSpPr>
          <p:spPr>
            <a:xfrm>
              <a:off x="4300850" y="2149525"/>
              <a:ext cx="10260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>
                  <a:latin typeface="NanumGothic ExtraBold"/>
                  <a:ea typeface="NanumGothic ExtraBold"/>
                  <a:cs typeface="NanumGothic ExtraBold"/>
                  <a:sym typeface="NanumGothic ExtraBold"/>
                </a:rPr>
                <a:t>Noise Remove</a:t>
              </a:r>
              <a:endParaRPr sz="1000">
                <a:latin typeface="NanumGothic ExtraBold"/>
                <a:ea typeface="NanumGothic ExtraBold"/>
                <a:cs typeface="NanumGothic ExtraBold"/>
                <a:sym typeface="NanumGothic ExtraBold"/>
              </a:endParaRPr>
            </a:p>
          </p:txBody>
        </p:sp>
      </p:grpSp>
      <p:grpSp>
        <p:nvGrpSpPr>
          <p:cNvPr id="221" name="Google Shape;221;p33"/>
          <p:cNvGrpSpPr/>
          <p:nvPr/>
        </p:nvGrpSpPr>
        <p:grpSpPr>
          <a:xfrm>
            <a:off x="2140475" y="3653529"/>
            <a:ext cx="1049175" cy="371100"/>
            <a:chOff x="4277675" y="2133329"/>
            <a:chExt cx="1049175" cy="371100"/>
          </a:xfrm>
        </p:grpSpPr>
        <p:sp>
          <p:nvSpPr>
            <p:cNvPr id="222" name="Google Shape;222;p33"/>
            <p:cNvSpPr/>
            <p:nvPr/>
          </p:nvSpPr>
          <p:spPr>
            <a:xfrm>
              <a:off x="4277675" y="2133329"/>
              <a:ext cx="1026000" cy="371100"/>
            </a:xfrm>
            <a:prstGeom prst="roundRect">
              <a:avLst>
                <a:gd fmla="val 16667" name="adj"/>
              </a:avLst>
            </a:prstGeom>
            <a:solidFill>
              <a:srgbClr val="F6B26B"/>
            </a:solidFill>
            <a:ln cap="flat" cmpd="sng" w="9525">
              <a:solidFill>
                <a:srgbClr val="FF9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33"/>
            <p:cNvSpPr txBox="1"/>
            <p:nvPr/>
          </p:nvSpPr>
          <p:spPr>
            <a:xfrm>
              <a:off x="4300850" y="2149525"/>
              <a:ext cx="10260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>
                  <a:latin typeface="NanumGothic ExtraBold"/>
                  <a:ea typeface="NanumGothic ExtraBold"/>
                  <a:cs typeface="NanumGothic ExtraBold"/>
                  <a:sym typeface="NanumGothic ExtraBold"/>
                </a:rPr>
                <a:t>Normalization</a:t>
              </a:r>
              <a:endParaRPr sz="1000">
                <a:latin typeface="NanumGothic ExtraBold"/>
                <a:ea typeface="NanumGothic ExtraBold"/>
                <a:cs typeface="NanumGothic ExtraBold"/>
                <a:sym typeface="NanumGothic ExtraBold"/>
              </a:endParaRPr>
            </a:p>
          </p:txBody>
        </p:sp>
      </p:grpSp>
      <p:grpSp>
        <p:nvGrpSpPr>
          <p:cNvPr id="224" name="Google Shape;224;p33"/>
          <p:cNvGrpSpPr/>
          <p:nvPr/>
        </p:nvGrpSpPr>
        <p:grpSpPr>
          <a:xfrm>
            <a:off x="2140475" y="4103075"/>
            <a:ext cx="1037575" cy="371104"/>
            <a:chOff x="4277675" y="2133325"/>
            <a:chExt cx="1037575" cy="371104"/>
          </a:xfrm>
        </p:grpSpPr>
        <p:sp>
          <p:nvSpPr>
            <p:cNvPr id="225" name="Google Shape;225;p33"/>
            <p:cNvSpPr/>
            <p:nvPr/>
          </p:nvSpPr>
          <p:spPr>
            <a:xfrm>
              <a:off x="4277675" y="2133329"/>
              <a:ext cx="1026000" cy="371100"/>
            </a:xfrm>
            <a:prstGeom prst="roundRect">
              <a:avLst>
                <a:gd fmla="val 16667" name="adj"/>
              </a:avLst>
            </a:prstGeom>
            <a:solidFill>
              <a:srgbClr val="F6B26B"/>
            </a:solidFill>
            <a:ln cap="flat" cmpd="sng" w="9525">
              <a:solidFill>
                <a:srgbClr val="FF9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33"/>
            <p:cNvSpPr txBox="1"/>
            <p:nvPr/>
          </p:nvSpPr>
          <p:spPr>
            <a:xfrm>
              <a:off x="4289250" y="2133325"/>
              <a:ext cx="10260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>
                  <a:latin typeface="NanumGothic ExtraBold"/>
                  <a:ea typeface="NanumGothic ExtraBold"/>
                  <a:cs typeface="NanumGothic ExtraBold"/>
                  <a:sym typeface="NanumGothic ExtraBold"/>
                </a:rPr>
                <a:t>Labeling</a:t>
              </a:r>
              <a:endParaRPr sz="1000">
                <a:latin typeface="NanumGothic ExtraBold"/>
                <a:ea typeface="NanumGothic ExtraBold"/>
                <a:cs typeface="NanumGothic ExtraBold"/>
                <a:sym typeface="NanumGothic ExtraBold"/>
              </a:endParaRPr>
            </a:p>
          </p:txBody>
        </p:sp>
      </p:grpSp>
      <p:pic>
        <p:nvPicPr>
          <p:cNvPr id="227" name="Google Shape;22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7182625" y="1495075"/>
            <a:ext cx="348725" cy="2476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8" name="Google Shape;228;p33"/>
          <p:cNvGrpSpPr/>
          <p:nvPr/>
        </p:nvGrpSpPr>
        <p:grpSpPr>
          <a:xfrm>
            <a:off x="7656250" y="2372425"/>
            <a:ext cx="1026000" cy="721800"/>
            <a:chOff x="5477175" y="1301800"/>
            <a:chExt cx="1026000" cy="721800"/>
          </a:xfrm>
        </p:grpSpPr>
        <p:sp>
          <p:nvSpPr>
            <p:cNvPr id="229" name="Google Shape;229;p33"/>
            <p:cNvSpPr/>
            <p:nvPr/>
          </p:nvSpPr>
          <p:spPr>
            <a:xfrm>
              <a:off x="5477175" y="1301800"/>
              <a:ext cx="1026000" cy="721800"/>
            </a:xfrm>
            <a:prstGeom prst="roundRect">
              <a:avLst>
                <a:gd fmla="val 16667" name="adj"/>
              </a:avLst>
            </a:prstGeom>
            <a:solidFill>
              <a:srgbClr val="B4A7D6"/>
            </a:solidFill>
            <a:ln cap="flat" cmpd="sng" w="9525">
              <a:solidFill>
                <a:srgbClr val="99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33"/>
            <p:cNvSpPr txBox="1"/>
            <p:nvPr/>
          </p:nvSpPr>
          <p:spPr>
            <a:xfrm>
              <a:off x="5523525" y="1416400"/>
              <a:ext cx="9333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>
                  <a:latin typeface="NanumGothic ExtraBold"/>
                  <a:ea typeface="NanumGothic ExtraBold"/>
                  <a:cs typeface="NanumGothic ExtraBold"/>
                  <a:sym typeface="NanumGothic ExtraBold"/>
                </a:rPr>
                <a:t>Model</a:t>
              </a:r>
              <a:endParaRPr sz="1000">
                <a:latin typeface="NanumGothic ExtraBold"/>
                <a:ea typeface="NanumGothic ExtraBold"/>
                <a:cs typeface="NanumGothic ExtraBold"/>
                <a:sym typeface="NanumGothic ExtraBold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>
                  <a:latin typeface="NanumGothic ExtraBold"/>
                  <a:ea typeface="NanumGothic ExtraBold"/>
                  <a:cs typeface="NanumGothic ExtraBold"/>
                  <a:sym typeface="NanumGothic ExtraBold"/>
                </a:rPr>
                <a:t>Inputs</a:t>
              </a:r>
              <a:endParaRPr sz="1000">
                <a:latin typeface="NanumGothic ExtraBold"/>
                <a:ea typeface="NanumGothic ExtraBold"/>
                <a:cs typeface="NanumGothic ExtraBold"/>
                <a:sym typeface="NanumGothic ExtraBold"/>
              </a:endParaRPr>
            </a:p>
          </p:txBody>
        </p:sp>
      </p:grpSp>
      <p:grpSp>
        <p:nvGrpSpPr>
          <p:cNvPr id="231" name="Google Shape;231;p33"/>
          <p:cNvGrpSpPr/>
          <p:nvPr/>
        </p:nvGrpSpPr>
        <p:grpSpPr>
          <a:xfrm>
            <a:off x="5954038" y="1429725"/>
            <a:ext cx="1026000" cy="721800"/>
            <a:chOff x="5477175" y="1301800"/>
            <a:chExt cx="1026000" cy="721800"/>
          </a:xfrm>
        </p:grpSpPr>
        <p:sp>
          <p:nvSpPr>
            <p:cNvPr id="232" name="Google Shape;232;p33"/>
            <p:cNvSpPr/>
            <p:nvPr/>
          </p:nvSpPr>
          <p:spPr>
            <a:xfrm>
              <a:off x="5477175" y="1301800"/>
              <a:ext cx="1026000" cy="721800"/>
            </a:xfrm>
            <a:prstGeom prst="roundRect">
              <a:avLst>
                <a:gd fmla="val 16667" name="adj"/>
              </a:avLst>
            </a:prstGeom>
            <a:solidFill>
              <a:srgbClr val="B4A7D6"/>
            </a:solidFill>
            <a:ln cap="flat" cmpd="sng" w="9525">
              <a:solidFill>
                <a:srgbClr val="99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33"/>
            <p:cNvSpPr txBox="1"/>
            <p:nvPr/>
          </p:nvSpPr>
          <p:spPr>
            <a:xfrm>
              <a:off x="5523525" y="1416400"/>
              <a:ext cx="9333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>
                  <a:latin typeface="NanumGothic ExtraBold"/>
                  <a:ea typeface="NanumGothic ExtraBold"/>
                  <a:cs typeface="NanumGothic ExtraBold"/>
                  <a:sym typeface="NanumGothic ExtraBold"/>
                </a:rPr>
                <a:t>One-hot</a:t>
              </a:r>
              <a:endParaRPr sz="1000">
                <a:latin typeface="NanumGothic ExtraBold"/>
                <a:ea typeface="NanumGothic ExtraBold"/>
                <a:cs typeface="NanumGothic ExtraBold"/>
                <a:sym typeface="NanumGothic ExtraBold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>
                  <a:latin typeface="NanumGothic ExtraBold"/>
                  <a:ea typeface="NanumGothic ExtraBold"/>
                  <a:cs typeface="NanumGothic ExtraBold"/>
                  <a:sym typeface="NanumGothic ExtraBold"/>
                </a:rPr>
                <a:t>Encoding</a:t>
              </a:r>
              <a:endParaRPr sz="1000">
                <a:latin typeface="NanumGothic ExtraBold"/>
                <a:ea typeface="NanumGothic ExtraBold"/>
                <a:cs typeface="NanumGothic ExtraBold"/>
                <a:sym typeface="NanumGothic ExtraBold"/>
              </a:endParaRPr>
            </a:p>
          </p:txBody>
        </p:sp>
      </p:grpSp>
      <p:grpSp>
        <p:nvGrpSpPr>
          <p:cNvPr id="234" name="Google Shape;234;p33"/>
          <p:cNvGrpSpPr/>
          <p:nvPr/>
        </p:nvGrpSpPr>
        <p:grpSpPr>
          <a:xfrm>
            <a:off x="5968188" y="2372425"/>
            <a:ext cx="1037700" cy="721800"/>
            <a:chOff x="5477175" y="1301800"/>
            <a:chExt cx="1037700" cy="721800"/>
          </a:xfrm>
        </p:grpSpPr>
        <p:sp>
          <p:nvSpPr>
            <p:cNvPr id="235" name="Google Shape;235;p33"/>
            <p:cNvSpPr/>
            <p:nvPr/>
          </p:nvSpPr>
          <p:spPr>
            <a:xfrm>
              <a:off x="5477175" y="1301800"/>
              <a:ext cx="1026000" cy="721800"/>
            </a:xfrm>
            <a:prstGeom prst="roundRect">
              <a:avLst>
                <a:gd fmla="val 16667" name="adj"/>
              </a:avLst>
            </a:prstGeom>
            <a:solidFill>
              <a:srgbClr val="B4A7D6"/>
            </a:solidFill>
            <a:ln cap="flat" cmpd="sng" w="9525">
              <a:solidFill>
                <a:srgbClr val="99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33"/>
            <p:cNvSpPr txBox="1"/>
            <p:nvPr/>
          </p:nvSpPr>
          <p:spPr>
            <a:xfrm>
              <a:off x="5477175" y="1416400"/>
              <a:ext cx="10377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>
                  <a:latin typeface="NanumGothic ExtraBold"/>
                  <a:ea typeface="NanumGothic ExtraBold"/>
                  <a:cs typeface="NanumGothic ExtraBold"/>
                  <a:sym typeface="NanumGothic ExtraBold"/>
                </a:rPr>
                <a:t>Count Vectors</a:t>
              </a:r>
              <a:endParaRPr sz="1000">
                <a:latin typeface="NanumGothic ExtraBold"/>
                <a:ea typeface="NanumGothic ExtraBold"/>
                <a:cs typeface="NanumGothic ExtraBold"/>
                <a:sym typeface="NanumGothic ExtraBold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>
                  <a:latin typeface="NanumGothic ExtraBold"/>
                  <a:ea typeface="NanumGothic ExtraBold"/>
                  <a:cs typeface="NanumGothic ExtraBold"/>
                  <a:sym typeface="NanumGothic ExtraBold"/>
                </a:rPr>
                <a:t>(TF-IDF)</a:t>
              </a:r>
              <a:endParaRPr sz="1000">
                <a:latin typeface="NanumGothic ExtraBold"/>
                <a:ea typeface="NanumGothic ExtraBold"/>
                <a:cs typeface="NanumGothic ExtraBold"/>
                <a:sym typeface="NanumGothic ExtraBold"/>
              </a:endParaRPr>
            </a:p>
          </p:txBody>
        </p:sp>
      </p:grpSp>
      <p:grpSp>
        <p:nvGrpSpPr>
          <p:cNvPr id="237" name="Google Shape;237;p33"/>
          <p:cNvGrpSpPr/>
          <p:nvPr/>
        </p:nvGrpSpPr>
        <p:grpSpPr>
          <a:xfrm>
            <a:off x="5968188" y="3315125"/>
            <a:ext cx="1037700" cy="721800"/>
            <a:chOff x="5477175" y="1301800"/>
            <a:chExt cx="1037700" cy="721800"/>
          </a:xfrm>
        </p:grpSpPr>
        <p:sp>
          <p:nvSpPr>
            <p:cNvPr id="238" name="Google Shape;238;p33"/>
            <p:cNvSpPr/>
            <p:nvPr/>
          </p:nvSpPr>
          <p:spPr>
            <a:xfrm>
              <a:off x="5477175" y="1301800"/>
              <a:ext cx="1026000" cy="721800"/>
            </a:xfrm>
            <a:prstGeom prst="roundRect">
              <a:avLst>
                <a:gd fmla="val 16667" name="adj"/>
              </a:avLst>
            </a:prstGeom>
            <a:solidFill>
              <a:srgbClr val="B4A7D6"/>
            </a:solidFill>
            <a:ln cap="flat" cmpd="sng" w="9525">
              <a:solidFill>
                <a:srgbClr val="99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33"/>
            <p:cNvSpPr txBox="1"/>
            <p:nvPr/>
          </p:nvSpPr>
          <p:spPr>
            <a:xfrm>
              <a:off x="5477175" y="1416400"/>
              <a:ext cx="10377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>
                  <a:latin typeface="NanumGothic ExtraBold"/>
                  <a:ea typeface="NanumGothic ExtraBold"/>
                  <a:cs typeface="NanumGothic ExtraBold"/>
                  <a:sym typeface="NanumGothic ExtraBold"/>
                </a:rPr>
                <a:t>Word</a:t>
              </a:r>
              <a:endParaRPr sz="1000">
                <a:latin typeface="NanumGothic ExtraBold"/>
                <a:ea typeface="NanumGothic ExtraBold"/>
                <a:cs typeface="NanumGothic ExtraBold"/>
                <a:sym typeface="NanumGothic ExtraBold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>
                  <a:latin typeface="NanumGothic ExtraBold"/>
                  <a:ea typeface="NanumGothic ExtraBold"/>
                  <a:cs typeface="NanumGothic ExtraBold"/>
                  <a:sym typeface="NanumGothic ExtraBold"/>
                </a:rPr>
                <a:t>Embeddings</a:t>
              </a:r>
              <a:endParaRPr sz="1000">
                <a:latin typeface="NanumGothic ExtraBold"/>
                <a:ea typeface="NanumGothic ExtraBold"/>
                <a:cs typeface="NanumGothic ExtraBold"/>
                <a:sym typeface="NanumGothic ExtraBold"/>
              </a:endParaRPr>
            </a:p>
          </p:txBody>
        </p:sp>
      </p:grpSp>
      <p:grpSp>
        <p:nvGrpSpPr>
          <p:cNvPr id="240" name="Google Shape;240;p33"/>
          <p:cNvGrpSpPr/>
          <p:nvPr/>
        </p:nvGrpSpPr>
        <p:grpSpPr>
          <a:xfrm>
            <a:off x="1054175" y="1146425"/>
            <a:ext cx="1026000" cy="721800"/>
            <a:chOff x="679200" y="1301800"/>
            <a:chExt cx="1026000" cy="721800"/>
          </a:xfrm>
        </p:grpSpPr>
        <p:sp>
          <p:nvSpPr>
            <p:cNvPr id="241" name="Google Shape;241;p33"/>
            <p:cNvSpPr/>
            <p:nvPr/>
          </p:nvSpPr>
          <p:spPr>
            <a:xfrm>
              <a:off x="679200" y="1301800"/>
              <a:ext cx="1026000" cy="721800"/>
            </a:xfrm>
            <a:prstGeom prst="roundRect">
              <a:avLst>
                <a:gd fmla="val 16667" name="adj"/>
              </a:avLst>
            </a:prstGeom>
            <a:solidFill>
              <a:srgbClr val="F4CCCC"/>
            </a:solidFill>
            <a:ln cap="flat" cmpd="sng" w="9525">
              <a:solidFill>
                <a:srgbClr val="C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33"/>
            <p:cNvSpPr txBox="1"/>
            <p:nvPr/>
          </p:nvSpPr>
          <p:spPr>
            <a:xfrm>
              <a:off x="799650" y="1462600"/>
              <a:ext cx="8631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latin typeface="NanumGothic ExtraBold"/>
                  <a:ea typeface="NanumGothic ExtraBold"/>
                  <a:cs typeface="NanumGothic ExtraBold"/>
                  <a:sym typeface="NanumGothic ExtraBold"/>
                </a:rPr>
                <a:t>Corpus</a:t>
              </a:r>
              <a:endParaRPr>
                <a:latin typeface="NanumGothic ExtraBold"/>
                <a:ea typeface="NanumGothic ExtraBold"/>
                <a:cs typeface="NanumGothic ExtraBold"/>
                <a:sym typeface="NanumGothic ExtraBold"/>
              </a:endParaRPr>
            </a:p>
          </p:txBody>
        </p:sp>
      </p:grpSp>
      <p:grpSp>
        <p:nvGrpSpPr>
          <p:cNvPr id="243" name="Google Shape;243;p33"/>
          <p:cNvGrpSpPr/>
          <p:nvPr/>
        </p:nvGrpSpPr>
        <p:grpSpPr>
          <a:xfrm>
            <a:off x="1054175" y="2372425"/>
            <a:ext cx="1026000" cy="721800"/>
            <a:chOff x="679200" y="1301800"/>
            <a:chExt cx="1026000" cy="721800"/>
          </a:xfrm>
        </p:grpSpPr>
        <p:sp>
          <p:nvSpPr>
            <p:cNvPr id="244" name="Google Shape;244;p33"/>
            <p:cNvSpPr/>
            <p:nvPr/>
          </p:nvSpPr>
          <p:spPr>
            <a:xfrm>
              <a:off x="679200" y="1301800"/>
              <a:ext cx="1026000" cy="721800"/>
            </a:xfrm>
            <a:prstGeom prst="roundRect">
              <a:avLst>
                <a:gd fmla="val 16667" name="adj"/>
              </a:avLst>
            </a:prstGeom>
            <a:solidFill>
              <a:srgbClr val="FFE599"/>
            </a:solidFill>
            <a:ln cap="flat" cmpd="sng" w="9525">
              <a:solidFill>
                <a:srgbClr val="FF9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33"/>
            <p:cNvSpPr txBox="1"/>
            <p:nvPr/>
          </p:nvSpPr>
          <p:spPr>
            <a:xfrm>
              <a:off x="926950" y="1470250"/>
              <a:ext cx="587100" cy="38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300">
                  <a:latin typeface="NanumGothic ExtraBold"/>
                  <a:ea typeface="NanumGothic ExtraBold"/>
                  <a:cs typeface="NanumGothic ExtraBold"/>
                  <a:sym typeface="NanumGothic ExtraBold"/>
                </a:rPr>
                <a:t>EDA</a:t>
              </a:r>
              <a:endParaRPr sz="1300">
                <a:latin typeface="NanumGothic ExtraBold"/>
                <a:ea typeface="NanumGothic ExtraBold"/>
                <a:cs typeface="NanumGothic ExtraBold"/>
                <a:sym typeface="NanumGothic ExtraBold"/>
              </a:endParaRPr>
            </a:p>
          </p:txBody>
        </p:sp>
      </p:grpSp>
      <p:sp>
        <p:nvSpPr>
          <p:cNvPr id="246" name="Google Shape;246;p33"/>
          <p:cNvSpPr/>
          <p:nvPr/>
        </p:nvSpPr>
        <p:spPr>
          <a:xfrm>
            <a:off x="1213475" y="1999425"/>
            <a:ext cx="707400" cy="2418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33"/>
          <p:cNvSpPr/>
          <p:nvPr/>
        </p:nvSpPr>
        <p:spPr>
          <a:xfrm rot="-5400000">
            <a:off x="5289325" y="2619625"/>
            <a:ext cx="707400" cy="2418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텍스트이(가) 표시된 사진&#10;&#10;자동 생성된 설명" id="248" name="Google Shape;248;p33"/>
          <p:cNvPicPr preferRelativeResize="0"/>
          <p:nvPr/>
        </p:nvPicPr>
        <p:blipFill rotWithShape="1">
          <a:blip r:embed="rId4">
            <a:alphaModFix/>
          </a:blip>
          <a:srcRect b="26232" l="19689" r="18414" t="9059"/>
          <a:stretch/>
        </p:blipFill>
        <p:spPr>
          <a:xfrm>
            <a:off x="8511248" y="4600652"/>
            <a:ext cx="508400" cy="5084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9" name="Google Shape;249;p33"/>
          <p:cNvGrpSpPr/>
          <p:nvPr/>
        </p:nvGrpSpPr>
        <p:grpSpPr>
          <a:xfrm>
            <a:off x="4291850" y="4103054"/>
            <a:ext cx="1026000" cy="371100"/>
            <a:chOff x="4277675" y="2133329"/>
            <a:chExt cx="1026000" cy="371100"/>
          </a:xfrm>
        </p:grpSpPr>
        <p:sp>
          <p:nvSpPr>
            <p:cNvPr id="250" name="Google Shape;250;p33"/>
            <p:cNvSpPr/>
            <p:nvPr/>
          </p:nvSpPr>
          <p:spPr>
            <a:xfrm>
              <a:off x="4277675" y="2133329"/>
              <a:ext cx="1026000" cy="371100"/>
            </a:xfrm>
            <a:prstGeom prst="roundRect">
              <a:avLst>
                <a:gd fmla="val 16667" name="adj"/>
              </a:avLst>
            </a:prstGeom>
            <a:solidFill>
              <a:srgbClr val="F6B26B"/>
            </a:solidFill>
            <a:ln cap="flat" cmpd="sng" w="9525">
              <a:solidFill>
                <a:srgbClr val="FF9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33"/>
            <p:cNvSpPr txBox="1"/>
            <p:nvPr/>
          </p:nvSpPr>
          <p:spPr>
            <a:xfrm>
              <a:off x="4324025" y="2157949"/>
              <a:ext cx="9333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>
                  <a:latin typeface="NanumGothic ExtraBold"/>
                  <a:ea typeface="NanumGothic ExtraBold"/>
                  <a:cs typeface="NanumGothic ExtraBold"/>
                  <a:sym typeface="NanumGothic ExtraBold"/>
                </a:rPr>
                <a:t>Sequence</a:t>
              </a:r>
              <a:endParaRPr sz="1000">
                <a:latin typeface="NanumGothic ExtraBold"/>
                <a:ea typeface="NanumGothic ExtraBold"/>
                <a:cs typeface="NanumGothic ExtraBold"/>
                <a:sym typeface="NanumGothic ExtraBold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4"/>
          <p:cNvSpPr txBox="1"/>
          <p:nvPr/>
        </p:nvSpPr>
        <p:spPr>
          <a:xfrm>
            <a:off x="258359" y="254176"/>
            <a:ext cx="70143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lang="ko" sz="2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NLP project Flow </a:t>
            </a:r>
            <a:endParaRPr b="1" i="0" sz="2400" u="none" cap="none" strike="no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pSp>
        <p:nvGrpSpPr>
          <p:cNvPr id="257" name="Google Shape;257;p34"/>
          <p:cNvGrpSpPr/>
          <p:nvPr/>
        </p:nvGrpSpPr>
        <p:grpSpPr>
          <a:xfrm>
            <a:off x="2136938" y="2372425"/>
            <a:ext cx="1040150" cy="721800"/>
            <a:chOff x="679200" y="1301800"/>
            <a:chExt cx="1040150" cy="721800"/>
          </a:xfrm>
        </p:grpSpPr>
        <p:sp>
          <p:nvSpPr>
            <p:cNvPr id="258" name="Google Shape;258;p34"/>
            <p:cNvSpPr/>
            <p:nvPr/>
          </p:nvSpPr>
          <p:spPr>
            <a:xfrm>
              <a:off x="679200" y="1301800"/>
              <a:ext cx="1026000" cy="721800"/>
            </a:xfrm>
            <a:prstGeom prst="roundRect">
              <a:avLst>
                <a:gd fmla="val 16667" name="adj"/>
              </a:avLst>
            </a:prstGeom>
            <a:solidFill>
              <a:srgbClr val="FFE599"/>
            </a:solidFill>
            <a:ln cap="flat" cmpd="sng" w="9525">
              <a:solidFill>
                <a:srgbClr val="FF9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34"/>
            <p:cNvSpPr txBox="1"/>
            <p:nvPr/>
          </p:nvSpPr>
          <p:spPr>
            <a:xfrm>
              <a:off x="693350" y="1493350"/>
              <a:ext cx="10260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>
                  <a:latin typeface="NanumGothic ExtraBold"/>
                  <a:ea typeface="NanumGothic ExtraBold"/>
                  <a:cs typeface="NanumGothic ExtraBold"/>
                  <a:sym typeface="NanumGothic ExtraBold"/>
                </a:rPr>
                <a:t>Preprocessing</a:t>
              </a:r>
              <a:endParaRPr sz="1000">
                <a:latin typeface="NanumGothic ExtraBold"/>
                <a:ea typeface="NanumGothic ExtraBold"/>
                <a:cs typeface="NanumGothic ExtraBold"/>
                <a:sym typeface="NanumGothic ExtraBold"/>
              </a:endParaRPr>
            </a:p>
          </p:txBody>
        </p:sp>
      </p:grpSp>
      <p:grpSp>
        <p:nvGrpSpPr>
          <p:cNvPr id="260" name="Google Shape;260;p34"/>
          <p:cNvGrpSpPr/>
          <p:nvPr/>
        </p:nvGrpSpPr>
        <p:grpSpPr>
          <a:xfrm>
            <a:off x="3219700" y="2372425"/>
            <a:ext cx="1026000" cy="721800"/>
            <a:chOff x="679200" y="1301800"/>
            <a:chExt cx="1026000" cy="721800"/>
          </a:xfrm>
        </p:grpSpPr>
        <p:sp>
          <p:nvSpPr>
            <p:cNvPr id="261" name="Google Shape;261;p34"/>
            <p:cNvSpPr/>
            <p:nvPr/>
          </p:nvSpPr>
          <p:spPr>
            <a:xfrm>
              <a:off x="679200" y="1301800"/>
              <a:ext cx="1026000" cy="721800"/>
            </a:xfrm>
            <a:prstGeom prst="roundRect">
              <a:avLst>
                <a:gd fmla="val 16667" name="adj"/>
              </a:avLst>
            </a:prstGeom>
            <a:solidFill>
              <a:srgbClr val="FFE599"/>
            </a:solidFill>
            <a:ln cap="flat" cmpd="sng" w="9525">
              <a:solidFill>
                <a:srgbClr val="FF9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34"/>
            <p:cNvSpPr txBox="1"/>
            <p:nvPr/>
          </p:nvSpPr>
          <p:spPr>
            <a:xfrm>
              <a:off x="725550" y="1493350"/>
              <a:ext cx="9333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>
                  <a:latin typeface="NanumGothic ExtraBold"/>
                  <a:ea typeface="NanumGothic ExtraBold"/>
                  <a:cs typeface="NanumGothic ExtraBold"/>
                  <a:sym typeface="NanumGothic ExtraBold"/>
                </a:rPr>
                <a:t>Tokenization</a:t>
              </a:r>
              <a:endParaRPr sz="1000">
                <a:latin typeface="NanumGothic ExtraBold"/>
                <a:ea typeface="NanumGothic ExtraBold"/>
                <a:cs typeface="NanumGothic ExtraBold"/>
                <a:sym typeface="NanumGothic ExtraBold"/>
              </a:endParaRPr>
            </a:p>
          </p:txBody>
        </p:sp>
      </p:grpSp>
      <p:grpSp>
        <p:nvGrpSpPr>
          <p:cNvPr id="263" name="Google Shape;263;p34"/>
          <p:cNvGrpSpPr/>
          <p:nvPr/>
        </p:nvGrpSpPr>
        <p:grpSpPr>
          <a:xfrm>
            <a:off x="4291850" y="2372425"/>
            <a:ext cx="1026000" cy="721800"/>
            <a:chOff x="679200" y="1301800"/>
            <a:chExt cx="1026000" cy="721800"/>
          </a:xfrm>
        </p:grpSpPr>
        <p:sp>
          <p:nvSpPr>
            <p:cNvPr id="264" name="Google Shape;264;p34"/>
            <p:cNvSpPr/>
            <p:nvPr/>
          </p:nvSpPr>
          <p:spPr>
            <a:xfrm>
              <a:off x="679200" y="1301800"/>
              <a:ext cx="1026000" cy="721800"/>
            </a:xfrm>
            <a:prstGeom prst="roundRect">
              <a:avLst>
                <a:gd fmla="val 16667" name="adj"/>
              </a:avLst>
            </a:prstGeom>
            <a:solidFill>
              <a:srgbClr val="FFE599"/>
            </a:solidFill>
            <a:ln cap="flat" cmpd="sng" w="9525">
              <a:solidFill>
                <a:srgbClr val="FF9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34"/>
            <p:cNvSpPr txBox="1"/>
            <p:nvPr/>
          </p:nvSpPr>
          <p:spPr>
            <a:xfrm>
              <a:off x="725550" y="1416400"/>
              <a:ext cx="9333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>
                  <a:latin typeface="NanumGothic ExtraBold"/>
                  <a:ea typeface="NanumGothic ExtraBold"/>
                  <a:cs typeface="NanumGothic ExtraBold"/>
                  <a:sym typeface="NanumGothic ExtraBold"/>
                </a:rPr>
                <a:t>Token Encoding</a:t>
              </a:r>
              <a:endParaRPr sz="1000">
                <a:latin typeface="NanumGothic ExtraBold"/>
                <a:ea typeface="NanumGothic ExtraBold"/>
                <a:cs typeface="NanumGothic ExtraBold"/>
                <a:sym typeface="NanumGothic ExtraBold"/>
              </a:endParaRPr>
            </a:p>
          </p:txBody>
        </p:sp>
      </p:grpSp>
      <p:grpSp>
        <p:nvGrpSpPr>
          <p:cNvPr id="266" name="Google Shape;266;p34"/>
          <p:cNvGrpSpPr/>
          <p:nvPr/>
        </p:nvGrpSpPr>
        <p:grpSpPr>
          <a:xfrm>
            <a:off x="4291850" y="3203954"/>
            <a:ext cx="1026000" cy="371150"/>
            <a:chOff x="4277675" y="2133329"/>
            <a:chExt cx="1026000" cy="371150"/>
          </a:xfrm>
        </p:grpSpPr>
        <p:sp>
          <p:nvSpPr>
            <p:cNvPr id="267" name="Google Shape;267;p34"/>
            <p:cNvSpPr/>
            <p:nvPr/>
          </p:nvSpPr>
          <p:spPr>
            <a:xfrm>
              <a:off x="4277675" y="2133329"/>
              <a:ext cx="1026000" cy="371150"/>
            </a:xfrm>
            <a:prstGeom prst="roundRect">
              <a:avLst>
                <a:gd fmla="val 16667" name="adj"/>
              </a:avLst>
            </a:prstGeom>
            <a:solidFill>
              <a:srgbClr val="F6B26B"/>
            </a:solidFill>
            <a:ln cap="flat" cmpd="sng" w="9525">
              <a:solidFill>
                <a:srgbClr val="FF9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34"/>
            <p:cNvSpPr txBox="1"/>
            <p:nvPr/>
          </p:nvSpPr>
          <p:spPr>
            <a:xfrm>
              <a:off x="4324025" y="2157949"/>
              <a:ext cx="933300" cy="33860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>
                  <a:latin typeface="NanumGothic ExtraBold"/>
                  <a:ea typeface="NanumGothic ExtraBold"/>
                  <a:cs typeface="NanumGothic ExtraBold"/>
                  <a:sym typeface="NanumGothic ExtraBold"/>
                </a:rPr>
                <a:t>Token index</a:t>
              </a:r>
              <a:endParaRPr sz="1000">
                <a:latin typeface="NanumGothic ExtraBold"/>
                <a:ea typeface="NanumGothic ExtraBold"/>
                <a:cs typeface="NanumGothic ExtraBold"/>
                <a:sym typeface="NanumGothic ExtraBold"/>
              </a:endParaRPr>
            </a:p>
          </p:txBody>
        </p:sp>
      </p:grpSp>
      <p:grpSp>
        <p:nvGrpSpPr>
          <p:cNvPr id="269" name="Google Shape;269;p34"/>
          <p:cNvGrpSpPr/>
          <p:nvPr/>
        </p:nvGrpSpPr>
        <p:grpSpPr>
          <a:xfrm>
            <a:off x="4291850" y="3653529"/>
            <a:ext cx="1026000" cy="371100"/>
            <a:chOff x="4277675" y="2133329"/>
            <a:chExt cx="1026000" cy="371100"/>
          </a:xfrm>
        </p:grpSpPr>
        <p:sp>
          <p:nvSpPr>
            <p:cNvPr id="270" name="Google Shape;270;p34"/>
            <p:cNvSpPr/>
            <p:nvPr/>
          </p:nvSpPr>
          <p:spPr>
            <a:xfrm>
              <a:off x="4277675" y="2133329"/>
              <a:ext cx="1026000" cy="371100"/>
            </a:xfrm>
            <a:prstGeom prst="roundRect">
              <a:avLst>
                <a:gd fmla="val 16667" name="adj"/>
              </a:avLst>
            </a:prstGeom>
            <a:solidFill>
              <a:srgbClr val="F6B26B"/>
            </a:solidFill>
            <a:ln cap="flat" cmpd="sng" w="9525">
              <a:solidFill>
                <a:srgbClr val="FF9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34"/>
            <p:cNvSpPr txBox="1"/>
            <p:nvPr/>
          </p:nvSpPr>
          <p:spPr>
            <a:xfrm>
              <a:off x="4324025" y="2157949"/>
              <a:ext cx="9333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>
                  <a:latin typeface="NanumGothic ExtraBold"/>
                  <a:ea typeface="NanumGothic ExtraBold"/>
                  <a:cs typeface="NanumGothic ExtraBold"/>
                  <a:sym typeface="NanumGothic ExtraBold"/>
                </a:rPr>
                <a:t>Vocabulary</a:t>
              </a:r>
              <a:endParaRPr sz="1000">
                <a:latin typeface="NanumGothic ExtraBold"/>
                <a:ea typeface="NanumGothic ExtraBold"/>
                <a:cs typeface="NanumGothic ExtraBold"/>
                <a:sym typeface="NanumGothic ExtraBold"/>
              </a:endParaRPr>
            </a:p>
          </p:txBody>
        </p:sp>
      </p:grpSp>
      <p:grpSp>
        <p:nvGrpSpPr>
          <p:cNvPr id="272" name="Google Shape;272;p34"/>
          <p:cNvGrpSpPr/>
          <p:nvPr/>
        </p:nvGrpSpPr>
        <p:grpSpPr>
          <a:xfrm>
            <a:off x="2140475" y="3203979"/>
            <a:ext cx="1049175" cy="371100"/>
            <a:chOff x="4277675" y="2133329"/>
            <a:chExt cx="1049175" cy="371100"/>
          </a:xfrm>
        </p:grpSpPr>
        <p:sp>
          <p:nvSpPr>
            <p:cNvPr id="273" name="Google Shape;273;p34"/>
            <p:cNvSpPr/>
            <p:nvPr/>
          </p:nvSpPr>
          <p:spPr>
            <a:xfrm>
              <a:off x="4277675" y="2133329"/>
              <a:ext cx="1026000" cy="371100"/>
            </a:xfrm>
            <a:prstGeom prst="roundRect">
              <a:avLst>
                <a:gd fmla="val 16667" name="adj"/>
              </a:avLst>
            </a:prstGeom>
            <a:solidFill>
              <a:srgbClr val="F6B26B"/>
            </a:solidFill>
            <a:ln cap="flat" cmpd="sng" w="9525">
              <a:solidFill>
                <a:srgbClr val="FF9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34"/>
            <p:cNvSpPr txBox="1"/>
            <p:nvPr/>
          </p:nvSpPr>
          <p:spPr>
            <a:xfrm>
              <a:off x="4300850" y="2149525"/>
              <a:ext cx="10260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>
                  <a:latin typeface="NanumGothic ExtraBold"/>
                  <a:ea typeface="NanumGothic ExtraBold"/>
                  <a:cs typeface="NanumGothic ExtraBold"/>
                  <a:sym typeface="NanumGothic ExtraBold"/>
                </a:rPr>
                <a:t>Noise Remove</a:t>
              </a:r>
              <a:endParaRPr sz="1000">
                <a:latin typeface="NanumGothic ExtraBold"/>
                <a:ea typeface="NanumGothic ExtraBold"/>
                <a:cs typeface="NanumGothic ExtraBold"/>
                <a:sym typeface="NanumGothic ExtraBold"/>
              </a:endParaRPr>
            </a:p>
          </p:txBody>
        </p:sp>
      </p:grpSp>
      <p:grpSp>
        <p:nvGrpSpPr>
          <p:cNvPr id="275" name="Google Shape;275;p34"/>
          <p:cNvGrpSpPr/>
          <p:nvPr/>
        </p:nvGrpSpPr>
        <p:grpSpPr>
          <a:xfrm>
            <a:off x="2140475" y="3653529"/>
            <a:ext cx="1049175" cy="371100"/>
            <a:chOff x="4277675" y="2133329"/>
            <a:chExt cx="1049175" cy="371100"/>
          </a:xfrm>
        </p:grpSpPr>
        <p:sp>
          <p:nvSpPr>
            <p:cNvPr id="276" name="Google Shape;276;p34"/>
            <p:cNvSpPr/>
            <p:nvPr/>
          </p:nvSpPr>
          <p:spPr>
            <a:xfrm>
              <a:off x="4277675" y="2133329"/>
              <a:ext cx="1026000" cy="371100"/>
            </a:xfrm>
            <a:prstGeom prst="roundRect">
              <a:avLst>
                <a:gd fmla="val 16667" name="adj"/>
              </a:avLst>
            </a:prstGeom>
            <a:solidFill>
              <a:srgbClr val="F6B26B"/>
            </a:solidFill>
            <a:ln cap="flat" cmpd="sng" w="9525">
              <a:solidFill>
                <a:srgbClr val="FF9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34"/>
            <p:cNvSpPr txBox="1"/>
            <p:nvPr/>
          </p:nvSpPr>
          <p:spPr>
            <a:xfrm>
              <a:off x="4300850" y="2149525"/>
              <a:ext cx="10260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>
                  <a:latin typeface="NanumGothic ExtraBold"/>
                  <a:ea typeface="NanumGothic ExtraBold"/>
                  <a:cs typeface="NanumGothic ExtraBold"/>
                  <a:sym typeface="NanumGothic ExtraBold"/>
                </a:rPr>
                <a:t>Normalization</a:t>
              </a:r>
              <a:endParaRPr sz="1000">
                <a:latin typeface="NanumGothic ExtraBold"/>
                <a:ea typeface="NanumGothic ExtraBold"/>
                <a:cs typeface="NanumGothic ExtraBold"/>
                <a:sym typeface="NanumGothic ExtraBold"/>
              </a:endParaRPr>
            </a:p>
          </p:txBody>
        </p:sp>
      </p:grpSp>
      <p:grpSp>
        <p:nvGrpSpPr>
          <p:cNvPr id="278" name="Google Shape;278;p34"/>
          <p:cNvGrpSpPr/>
          <p:nvPr/>
        </p:nvGrpSpPr>
        <p:grpSpPr>
          <a:xfrm>
            <a:off x="2140475" y="4103075"/>
            <a:ext cx="1037575" cy="371104"/>
            <a:chOff x="4277675" y="2133325"/>
            <a:chExt cx="1037575" cy="371104"/>
          </a:xfrm>
        </p:grpSpPr>
        <p:sp>
          <p:nvSpPr>
            <p:cNvPr id="279" name="Google Shape;279;p34"/>
            <p:cNvSpPr/>
            <p:nvPr/>
          </p:nvSpPr>
          <p:spPr>
            <a:xfrm>
              <a:off x="4277675" y="2133329"/>
              <a:ext cx="1026000" cy="371100"/>
            </a:xfrm>
            <a:prstGeom prst="roundRect">
              <a:avLst>
                <a:gd fmla="val 16667" name="adj"/>
              </a:avLst>
            </a:prstGeom>
            <a:solidFill>
              <a:srgbClr val="F6B26B"/>
            </a:solidFill>
            <a:ln cap="flat" cmpd="sng" w="9525">
              <a:solidFill>
                <a:srgbClr val="FF9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34"/>
            <p:cNvSpPr txBox="1"/>
            <p:nvPr/>
          </p:nvSpPr>
          <p:spPr>
            <a:xfrm>
              <a:off x="4289250" y="2133325"/>
              <a:ext cx="10260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>
                  <a:latin typeface="NanumGothic ExtraBold"/>
                  <a:ea typeface="NanumGothic ExtraBold"/>
                  <a:cs typeface="NanumGothic ExtraBold"/>
                  <a:sym typeface="NanumGothic ExtraBold"/>
                </a:rPr>
                <a:t>Labeling</a:t>
              </a:r>
              <a:endParaRPr sz="1000">
                <a:latin typeface="NanumGothic ExtraBold"/>
                <a:ea typeface="NanumGothic ExtraBold"/>
                <a:cs typeface="NanumGothic ExtraBold"/>
                <a:sym typeface="NanumGothic ExtraBold"/>
              </a:endParaRPr>
            </a:p>
          </p:txBody>
        </p:sp>
      </p:grpSp>
      <p:pic>
        <p:nvPicPr>
          <p:cNvPr id="281" name="Google Shape;28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7182625" y="1495075"/>
            <a:ext cx="348725" cy="2476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2" name="Google Shape;282;p34"/>
          <p:cNvGrpSpPr/>
          <p:nvPr/>
        </p:nvGrpSpPr>
        <p:grpSpPr>
          <a:xfrm>
            <a:off x="7656250" y="2372425"/>
            <a:ext cx="1026000" cy="721800"/>
            <a:chOff x="5477175" y="1301800"/>
            <a:chExt cx="1026000" cy="721800"/>
          </a:xfrm>
        </p:grpSpPr>
        <p:sp>
          <p:nvSpPr>
            <p:cNvPr id="283" name="Google Shape;283;p34"/>
            <p:cNvSpPr/>
            <p:nvPr/>
          </p:nvSpPr>
          <p:spPr>
            <a:xfrm>
              <a:off x="5477175" y="1301800"/>
              <a:ext cx="1026000" cy="721800"/>
            </a:xfrm>
            <a:prstGeom prst="roundRect">
              <a:avLst>
                <a:gd fmla="val 16667" name="adj"/>
              </a:avLst>
            </a:prstGeom>
            <a:solidFill>
              <a:srgbClr val="B4A7D6"/>
            </a:solidFill>
            <a:ln cap="flat" cmpd="sng" w="9525">
              <a:solidFill>
                <a:srgbClr val="99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34"/>
            <p:cNvSpPr txBox="1"/>
            <p:nvPr/>
          </p:nvSpPr>
          <p:spPr>
            <a:xfrm>
              <a:off x="5523525" y="1416400"/>
              <a:ext cx="9333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>
                  <a:latin typeface="NanumGothic ExtraBold"/>
                  <a:ea typeface="NanumGothic ExtraBold"/>
                  <a:cs typeface="NanumGothic ExtraBold"/>
                  <a:sym typeface="NanumGothic ExtraBold"/>
                </a:rPr>
                <a:t>Model</a:t>
              </a:r>
              <a:endParaRPr sz="1000">
                <a:latin typeface="NanumGothic ExtraBold"/>
                <a:ea typeface="NanumGothic ExtraBold"/>
                <a:cs typeface="NanumGothic ExtraBold"/>
                <a:sym typeface="NanumGothic ExtraBold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>
                  <a:latin typeface="NanumGothic ExtraBold"/>
                  <a:ea typeface="NanumGothic ExtraBold"/>
                  <a:cs typeface="NanumGothic ExtraBold"/>
                  <a:sym typeface="NanumGothic ExtraBold"/>
                </a:rPr>
                <a:t>Inputs</a:t>
              </a:r>
              <a:endParaRPr sz="1000">
                <a:latin typeface="NanumGothic ExtraBold"/>
                <a:ea typeface="NanumGothic ExtraBold"/>
                <a:cs typeface="NanumGothic ExtraBold"/>
                <a:sym typeface="NanumGothic ExtraBold"/>
              </a:endParaRPr>
            </a:p>
          </p:txBody>
        </p:sp>
      </p:grpSp>
      <p:grpSp>
        <p:nvGrpSpPr>
          <p:cNvPr id="285" name="Google Shape;285;p34"/>
          <p:cNvGrpSpPr/>
          <p:nvPr/>
        </p:nvGrpSpPr>
        <p:grpSpPr>
          <a:xfrm>
            <a:off x="5954038" y="1429725"/>
            <a:ext cx="1026000" cy="721800"/>
            <a:chOff x="5477175" y="1301800"/>
            <a:chExt cx="1026000" cy="721800"/>
          </a:xfrm>
        </p:grpSpPr>
        <p:sp>
          <p:nvSpPr>
            <p:cNvPr id="286" name="Google Shape;286;p34"/>
            <p:cNvSpPr/>
            <p:nvPr/>
          </p:nvSpPr>
          <p:spPr>
            <a:xfrm>
              <a:off x="5477175" y="1301800"/>
              <a:ext cx="1026000" cy="721800"/>
            </a:xfrm>
            <a:prstGeom prst="roundRect">
              <a:avLst>
                <a:gd fmla="val 16667" name="adj"/>
              </a:avLst>
            </a:prstGeom>
            <a:solidFill>
              <a:srgbClr val="B4A7D6"/>
            </a:solidFill>
            <a:ln cap="flat" cmpd="sng" w="9525">
              <a:solidFill>
                <a:srgbClr val="99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34"/>
            <p:cNvSpPr txBox="1"/>
            <p:nvPr/>
          </p:nvSpPr>
          <p:spPr>
            <a:xfrm>
              <a:off x="5523525" y="1416400"/>
              <a:ext cx="9333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>
                  <a:latin typeface="NanumGothic ExtraBold"/>
                  <a:ea typeface="NanumGothic ExtraBold"/>
                  <a:cs typeface="NanumGothic ExtraBold"/>
                  <a:sym typeface="NanumGothic ExtraBold"/>
                </a:rPr>
                <a:t>One-hot</a:t>
              </a:r>
              <a:endParaRPr sz="1000">
                <a:latin typeface="NanumGothic ExtraBold"/>
                <a:ea typeface="NanumGothic ExtraBold"/>
                <a:cs typeface="NanumGothic ExtraBold"/>
                <a:sym typeface="NanumGothic ExtraBold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>
                  <a:latin typeface="NanumGothic ExtraBold"/>
                  <a:ea typeface="NanumGothic ExtraBold"/>
                  <a:cs typeface="NanumGothic ExtraBold"/>
                  <a:sym typeface="NanumGothic ExtraBold"/>
                </a:rPr>
                <a:t>Encoding</a:t>
              </a:r>
              <a:endParaRPr sz="1000">
                <a:latin typeface="NanumGothic ExtraBold"/>
                <a:ea typeface="NanumGothic ExtraBold"/>
                <a:cs typeface="NanumGothic ExtraBold"/>
                <a:sym typeface="NanumGothic ExtraBold"/>
              </a:endParaRPr>
            </a:p>
          </p:txBody>
        </p:sp>
      </p:grpSp>
      <p:grpSp>
        <p:nvGrpSpPr>
          <p:cNvPr id="288" name="Google Shape;288;p34"/>
          <p:cNvGrpSpPr/>
          <p:nvPr/>
        </p:nvGrpSpPr>
        <p:grpSpPr>
          <a:xfrm>
            <a:off x="5968188" y="2372425"/>
            <a:ext cx="1037700" cy="721800"/>
            <a:chOff x="5477175" y="1301800"/>
            <a:chExt cx="1037700" cy="721800"/>
          </a:xfrm>
        </p:grpSpPr>
        <p:sp>
          <p:nvSpPr>
            <p:cNvPr id="289" name="Google Shape;289;p34"/>
            <p:cNvSpPr/>
            <p:nvPr/>
          </p:nvSpPr>
          <p:spPr>
            <a:xfrm>
              <a:off x="5477175" y="1301800"/>
              <a:ext cx="1026000" cy="721800"/>
            </a:xfrm>
            <a:prstGeom prst="roundRect">
              <a:avLst>
                <a:gd fmla="val 16667" name="adj"/>
              </a:avLst>
            </a:prstGeom>
            <a:solidFill>
              <a:srgbClr val="B4A7D6"/>
            </a:solidFill>
            <a:ln cap="flat" cmpd="sng" w="9525">
              <a:solidFill>
                <a:srgbClr val="99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34"/>
            <p:cNvSpPr txBox="1"/>
            <p:nvPr/>
          </p:nvSpPr>
          <p:spPr>
            <a:xfrm>
              <a:off x="5477175" y="1416400"/>
              <a:ext cx="10377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>
                  <a:latin typeface="NanumGothic ExtraBold"/>
                  <a:ea typeface="NanumGothic ExtraBold"/>
                  <a:cs typeface="NanumGothic ExtraBold"/>
                  <a:sym typeface="NanumGothic ExtraBold"/>
                </a:rPr>
                <a:t>Count Vectors</a:t>
              </a:r>
              <a:endParaRPr sz="1000">
                <a:latin typeface="NanumGothic ExtraBold"/>
                <a:ea typeface="NanumGothic ExtraBold"/>
                <a:cs typeface="NanumGothic ExtraBold"/>
                <a:sym typeface="NanumGothic ExtraBold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>
                  <a:latin typeface="NanumGothic ExtraBold"/>
                  <a:ea typeface="NanumGothic ExtraBold"/>
                  <a:cs typeface="NanumGothic ExtraBold"/>
                  <a:sym typeface="NanumGothic ExtraBold"/>
                </a:rPr>
                <a:t>(TF-IDF)</a:t>
              </a:r>
              <a:endParaRPr sz="1000">
                <a:latin typeface="NanumGothic ExtraBold"/>
                <a:ea typeface="NanumGothic ExtraBold"/>
                <a:cs typeface="NanumGothic ExtraBold"/>
                <a:sym typeface="NanumGothic ExtraBold"/>
              </a:endParaRPr>
            </a:p>
          </p:txBody>
        </p:sp>
      </p:grpSp>
      <p:grpSp>
        <p:nvGrpSpPr>
          <p:cNvPr id="291" name="Google Shape;291;p34"/>
          <p:cNvGrpSpPr/>
          <p:nvPr/>
        </p:nvGrpSpPr>
        <p:grpSpPr>
          <a:xfrm>
            <a:off x="5968188" y="3315125"/>
            <a:ext cx="1037700" cy="721800"/>
            <a:chOff x="5477175" y="1301800"/>
            <a:chExt cx="1037700" cy="721800"/>
          </a:xfrm>
        </p:grpSpPr>
        <p:sp>
          <p:nvSpPr>
            <p:cNvPr id="292" name="Google Shape;292;p34"/>
            <p:cNvSpPr/>
            <p:nvPr/>
          </p:nvSpPr>
          <p:spPr>
            <a:xfrm>
              <a:off x="5477175" y="1301800"/>
              <a:ext cx="1026000" cy="721800"/>
            </a:xfrm>
            <a:prstGeom prst="roundRect">
              <a:avLst>
                <a:gd fmla="val 16667" name="adj"/>
              </a:avLst>
            </a:prstGeom>
            <a:solidFill>
              <a:srgbClr val="B4A7D6"/>
            </a:solidFill>
            <a:ln cap="flat" cmpd="sng" w="9525">
              <a:solidFill>
                <a:srgbClr val="99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34"/>
            <p:cNvSpPr txBox="1"/>
            <p:nvPr/>
          </p:nvSpPr>
          <p:spPr>
            <a:xfrm>
              <a:off x="5477175" y="1416400"/>
              <a:ext cx="10377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>
                  <a:latin typeface="NanumGothic ExtraBold"/>
                  <a:ea typeface="NanumGothic ExtraBold"/>
                  <a:cs typeface="NanumGothic ExtraBold"/>
                  <a:sym typeface="NanumGothic ExtraBold"/>
                </a:rPr>
                <a:t>Word</a:t>
              </a:r>
              <a:endParaRPr sz="1000">
                <a:latin typeface="NanumGothic ExtraBold"/>
                <a:ea typeface="NanumGothic ExtraBold"/>
                <a:cs typeface="NanumGothic ExtraBold"/>
                <a:sym typeface="NanumGothic ExtraBold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>
                  <a:latin typeface="NanumGothic ExtraBold"/>
                  <a:ea typeface="NanumGothic ExtraBold"/>
                  <a:cs typeface="NanumGothic ExtraBold"/>
                  <a:sym typeface="NanumGothic ExtraBold"/>
                </a:rPr>
                <a:t>Embeddings</a:t>
              </a:r>
              <a:endParaRPr sz="1000">
                <a:latin typeface="NanumGothic ExtraBold"/>
                <a:ea typeface="NanumGothic ExtraBold"/>
                <a:cs typeface="NanumGothic ExtraBold"/>
                <a:sym typeface="NanumGothic ExtraBold"/>
              </a:endParaRPr>
            </a:p>
          </p:txBody>
        </p:sp>
      </p:grpSp>
      <p:grpSp>
        <p:nvGrpSpPr>
          <p:cNvPr id="294" name="Google Shape;294;p34"/>
          <p:cNvGrpSpPr/>
          <p:nvPr/>
        </p:nvGrpSpPr>
        <p:grpSpPr>
          <a:xfrm>
            <a:off x="1054175" y="1158950"/>
            <a:ext cx="1026000" cy="721800"/>
            <a:chOff x="679200" y="1301800"/>
            <a:chExt cx="1026000" cy="721800"/>
          </a:xfrm>
        </p:grpSpPr>
        <p:sp>
          <p:nvSpPr>
            <p:cNvPr id="295" name="Google Shape;295;p34"/>
            <p:cNvSpPr/>
            <p:nvPr/>
          </p:nvSpPr>
          <p:spPr>
            <a:xfrm>
              <a:off x="679200" y="1301800"/>
              <a:ext cx="1026000" cy="721800"/>
            </a:xfrm>
            <a:prstGeom prst="roundRect">
              <a:avLst>
                <a:gd fmla="val 16667" name="adj"/>
              </a:avLst>
            </a:prstGeom>
            <a:solidFill>
              <a:srgbClr val="F4CCCC"/>
            </a:solidFill>
            <a:ln cap="flat" cmpd="sng" w="9525">
              <a:solidFill>
                <a:srgbClr val="C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34"/>
            <p:cNvSpPr txBox="1"/>
            <p:nvPr/>
          </p:nvSpPr>
          <p:spPr>
            <a:xfrm>
              <a:off x="799650" y="1462600"/>
              <a:ext cx="8631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latin typeface="NanumGothic ExtraBold"/>
                  <a:ea typeface="NanumGothic ExtraBold"/>
                  <a:cs typeface="NanumGothic ExtraBold"/>
                  <a:sym typeface="NanumGothic ExtraBold"/>
                </a:rPr>
                <a:t>Corpus</a:t>
              </a:r>
              <a:endParaRPr>
                <a:latin typeface="NanumGothic ExtraBold"/>
                <a:ea typeface="NanumGothic ExtraBold"/>
                <a:cs typeface="NanumGothic ExtraBold"/>
                <a:sym typeface="NanumGothic ExtraBold"/>
              </a:endParaRPr>
            </a:p>
          </p:txBody>
        </p:sp>
      </p:grpSp>
      <p:sp>
        <p:nvSpPr>
          <p:cNvPr id="297" name="Google Shape;297;p34"/>
          <p:cNvSpPr txBox="1"/>
          <p:nvPr/>
        </p:nvSpPr>
        <p:spPr>
          <a:xfrm>
            <a:off x="2226450" y="1212825"/>
            <a:ext cx="10842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latin typeface="Malgun Gothic"/>
                <a:ea typeface="Malgun Gothic"/>
                <a:cs typeface="Malgun Gothic"/>
                <a:sym typeface="Malgun Gothic"/>
              </a:rPr>
              <a:t>데이터 수집</a:t>
            </a:r>
            <a:endParaRPr sz="12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latin typeface="Malgun Gothic"/>
                <a:ea typeface="Malgun Gothic"/>
                <a:cs typeface="Malgun Gothic"/>
                <a:sym typeface="Malgun Gothic"/>
              </a:rPr>
              <a:t>-</a:t>
            </a:r>
            <a:r>
              <a:rPr lang="ko" sz="900">
                <a:latin typeface="Malgun Gothic"/>
                <a:ea typeface="Malgun Gothic"/>
                <a:cs typeface="Malgun Gothic"/>
                <a:sym typeface="Malgun Gothic"/>
              </a:rPr>
              <a:t> 구입, 외주</a:t>
            </a:r>
            <a:endParaRPr sz="9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latin typeface="Malgun Gothic"/>
                <a:ea typeface="Malgun Gothic"/>
                <a:cs typeface="Malgun Gothic"/>
                <a:sym typeface="Malgun Gothic"/>
              </a:rPr>
              <a:t>- 크롤링</a:t>
            </a:r>
            <a:endParaRPr sz="9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98" name="Google Shape;298;p34"/>
          <p:cNvGrpSpPr/>
          <p:nvPr/>
        </p:nvGrpSpPr>
        <p:grpSpPr>
          <a:xfrm>
            <a:off x="1054175" y="2372425"/>
            <a:ext cx="1026000" cy="721800"/>
            <a:chOff x="679200" y="1301800"/>
            <a:chExt cx="1026000" cy="721800"/>
          </a:xfrm>
        </p:grpSpPr>
        <p:sp>
          <p:nvSpPr>
            <p:cNvPr id="299" name="Google Shape;299;p34"/>
            <p:cNvSpPr/>
            <p:nvPr/>
          </p:nvSpPr>
          <p:spPr>
            <a:xfrm>
              <a:off x="679200" y="1301800"/>
              <a:ext cx="1026000" cy="721800"/>
            </a:xfrm>
            <a:prstGeom prst="roundRect">
              <a:avLst>
                <a:gd fmla="val 16667" name="adj"/>
              </a:avLst>
            </a:prstGeom>
            <a:solidFill>
              <a:srgbClr val="FFE599"/>
            </a:solidFill>
            <a:ln cap="flat" cmpd="sng" w="9525">
              <a:solidFill>
                <a:srgbClr val="FF9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34"/>
            <p:cNvSpPr txBox="1"/>
            <p:nvPr/>
          </p:nvSpPr>
          <p:spPr>
            <a:xfrm>
              <a:off x="926950" y="1477450"/>
              <a:ext cx="587100" cy="38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300">
                  <a:latin typeface="NanumGothic ExtraBold"/>
                  <a:ea typeface="NanumGothic ExtraBold"/>
                  <a:cs typeface="NanumGothic ExtraBold"/>
                  <a:sym typeface="NanumGothic ExtraBold"/>
                </a:rPr>
                <a:t>EDA</a:t>
              </a:r>
              <a:endParaRPr sz="1300">
                <a:latin typeface="NanumGothic ExtraBold"/>
                <a:ea typeface="NanumGothic ExtraBold"/>
                <a:cs typeface="NanumGothic ExtraBold"/>
                <a:sym typeface="NanumGothic ExtraBold"/>
              </a:endParaRPr>
            </a:p>
          </p:txBody>
        </p:sp>
      </p:grpSp>
      <p:sp>
        <p:nvSpPr>
          <p:cNvPr id="301" name="Google Shape;301;p34"/>
          <p:cNvSpPr txBox="1"/>
          <p:nvPr/>
        </p:nvSpPr>
        <p:spPr>
          <a:xfrm>
            <a:off x="3223403" y="3094225"/>
            <a:ext cx="1084200" cy="19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latin typeface="Nanum Gothic"/>
                <a:ea typeface="Nanum Gothic"/>
                <a:cs typeface="Nanum Gothic"/>
                <a:sym typeface="Nanum Gothic"/>
              </a:rPr>
              <a:t>공백토큰화</a:t>
            </a:r>
            <a:endParaRPr sz="9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latin typeface="Nanum Gothic"/>
                <a:ea typeface="Nanum Gothic"/>
                <a:cs typeface="Nanum Gothic"/>
                <a:sym typeface="Nanum Gothic"/>
              </a:rPr>
              <a:t>형태소토큰화</a:t>
            </a:r>
            <a:endParaRPr sz="9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latin typeface="Nanum Gothic"/>
                <a:ea typeface="Nanum Gothic"/>
                <a:cs typeface="Nanum Gothic"/>
                <a:sym typeface="Nanum Gothic"/>
              </a:rPr>
              <a:t>  KoNlpy</a:t>
            </a:r>
            <a:endParaRPr sz="9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latin typeface="Nanum Gothic"/>
                <a:ea typeface="Nanum Gothic"/>
                <a:cs typeface="Nanum Gothic"/>
                <a:sym typeface="Nanum Gothic"/>
              </a:rPr>
              <a:t>  -Hannanum</a:t>
            </a:r>
            <a:endParaRPr sz="9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latin typeface="Nanum Gothic"/>
                <a:ea typeface="Nanum Gothic"/>
                <a:cs typeface="Nanum Gothic"/>
                <a:sym typeface="Nanum Gothic"/>
              </a:rPr>
              <a:t>  -kkma</a:t>
            </a:r>
            <a:endParaRPr sz="9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latin typeface="Nanum Gothic"/>
                <a:ea typeface="Nanum Gothic"/>
                <a:cs typeface="Nanum Gothic"/>
                <a:sym typeface="Nanum Gothic"/>
              </a:rPr>
              <a:t>  -komoran</a:t>
            </a:r>
            <a:endParaRPr sz="9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latin typeface="Nanum Gothic"/>
                <a:ea typeface="Nanum Gothic"/>
                <a:cs typeface="Nanum Gothic"/>
                <a:sym typeface="Nanum Gothic"/>
              </a:rPr>
              <a:t>  -Mecab</a:t>
            </a:r>
            <a:endParaRPr sz="9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latin typeface="Nanum Gothic"/>
                <a:ea typeface="Nanum Gothic"/>
                <a:cs typeface="Nanum Gothic"/>
                <a:sym typeface="Nanum Gothic"/>
              </a:rPr>
              <a:t>  -Twitter(okt)</a:t>
            </a:r>
            <a:endParaRPr sz="9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latin typeface="Nanum Gothic"/>
                <a:ea typeface="Nanum Gothic"/>
                <a:cs typeface="Nanum Gothic"/>
                <a:sym typeface="Nanum Gothic"/>
              </a:rPr>
              <a:t>서브워드토큰화</a:t>
            </a:r>
            <a:endParaRPr sz="9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latin typeface="Nanum Gothic"/>
                <a:ea typeface="Nanum Gothic"/>
                <a:cs typeface="Nanum Gothic"/>
                <a:sym typeface="Nanum Gothic"/>
              </a:rPr>
              <a:t>  -Bpe</a:t>
            </a:r>
            <a:endParaRPr sz="9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latin typeface="Nanum Gothic"/>
                <a:ea typeface="Nanum Gothic"/>
                <a:cs typeface="Nanum Gothic"/>
                <a:sym typeface="Nanum Gothic"/>
              </a:rPr>
              <a:t>  -Wordpiece</a:t>
            </a:r>
            <a:endParaRPr sz="9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latin typeface="Nanum Gothic"/>
                <a:ea typeface="Nanum Gothic"/>
                <a:cs typeface="Nanum Gothic"/>
                <a:sym typeface="Nanum Gothic"/>
              </a:rPr>
              <a:t>  -Sentencepiece</a:t>
            </a:r>
            <a:endParaRPr sz="9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latin typeface="Nanum Gothic"/>
                <a:ea typeface="Nanum Gothic"/>
                <a:cs typeface="Nanum Gothic"/>
                <a:sym typeface="Nanum Gothic"/>
              </a:rPr>
              <a:t>  -BertTokenizer</a:t>
            </a:r>
            <a:endParaRPr sz="9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02" name="Google Shape;302;p34"/>
          <p:cNvSpPr/>
          <p:nvPr/>
        </p:nvSpPr>
        <p:spPr>
          <a:xfrm>
            <a:off x="1213475" y="1999425"/>
            <a:ext cx="707400" cy="2418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34"/>
          <p:cNvSpPr/>
          <p:nvPr/>
        </p:nvSpPr>
        <p:spPr>
          <a:xfrm rot="-5400000">
            <a:off x="5289325" y="2619625"/>
            <a:ext cx="707400" cy="2418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34"/>
          <p:cNvSpPr txBox="1"/>
          <p:nvPr/>
        </p:nvSpPr>
        <p:spPr>
          <a:xfrm>
            <a:off x="3736625" y="833250"/>
            <a:ext cx="1084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latin typeface="Nanum Gothic"/>
                <a:ea typeface="Nanum Gothic"/>
                <a:cs typeface="Nanum Gothic"/>
                <a:sym typeface="Nanum Gothic"/>
              </a:rPr>
              <a:t>텍스트</a:t>
            </a:r>
            <a:endParaRPr b="1" sz="20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05" name="Google Shape;305;p34"/>
          <p:cNvSpPr txBox="1"/>
          <p:nvPr/>
        </p:nvSpPr>
        <p:spPr>
          <a:xfrm>
            <a:off x="5799275" y="833250"/>
            <a:ext cx="1084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latin typeface="Nanum Gothic"/>
                <a:ea typeface="Nanum Gothic"/>
                <a:cs typeface="Nanum Gothic"/>
                <a:sym typeface="Nanum Gothic"/>
              </a:rPr>
              <a:t>수치</a:t>
            </a:r>
            <a:endParaRPr b="1" sz="20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06" name="Google Shape;306;p34"/>
          <p:cNvSpPr/>
          <p:nvPr/>
        </p:nvSpPr>
        <p:spPr>
          <a:xfrm rot="-5400000">
            <a:off x="5116950" y="613950"/>
            <a:ext cx="268200" cy="9312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C00000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7" name="Google Shape;307;p34"/>
          <p:cNvGrpSpPr/>
          <p:nvPr/>
        </p:nvGrpSpPr>
        <p:grpSpPr>
          <a:xfrm>
            <a:off x="6505350" y="4332350"/>
            <a:ext cx="1026000" cy="530100"/>
            <a:chOff x="5477175" y="1493350"/>
            <a:chExt cx="1026000" cy="530100"/>
          </a:xfrm>
        </p:grpSpPr>
        <p:sp>
          <p:nvSpPr>
            <p:cNvPr id="308" name="Google Shape;308;p34"/>
            <p:cNvSpPr/>
            <p:nvPr/>
          </p:nvSpPr>
          <p:spPr>
            <a:xfrm>
              <a:off x="5477175" y="1493350"/>
              <a:ext cx="1026000" cy="530100"/>
            </a:xfrm>
            <a:prstGeom prst="roundRect">
              <a:avLst>
                <a:gd fmla="val 16667" name="adj"/>
              </a:avLst>
            </a:prstGeom>
            <a:solidFill>
              <a:srgbClr val="6D9EEB"/>
            </a:solidFill>
            <a:ln cap="flat" cmpd="sng" w="9525">
              <a:solidFill>
                <a:srgbClr val="0B539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34"/>
            <p:cNvSpPr txBox="1"/>
            <p:nvPr/>
          </p:nvSpPr>
          <p:spPr>
            <a:xfrm>
              <a:off x="5523525" y="1589050"/>
              <a:ext cx="9333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>
                  <a:latin typeface="NanumGothic ExtraBold"/>
                  <a:ea typeface="NanumGothic ExtraBold"/>
                  <a:cs typeface="NanumGothic ExtraBold"/>
                  <a:sym typeface="NanumGothic ExtraBold"/>
                </a:rPr>
                <a:t>Prediction</a:t>
              </a:r>
              <a:endParaRPr sz="1000">
                <a:latin typeface="NanumGothic ExtraBold"/>
                <a:ea typeface="NanumGothic ExtraBold"/>
                <a:cs typeface="NanumGothic ExtraBold"/>
                <a:sym typeface="NanumGothic ExtraBold"/>
              </a:endParaRPr>
            </a:p>
          </p:txBody>
        </p:sp>
      </p:grpSp>
      <p:grpSp>
        <p:nvGrpSpPr>
          <p:cNvPr id="310" name="Google Shape;310;p34"/>
          <p:cNvGrpSpPr/>
          <p:nvPr/>
        </p:nvGrpSpPr>
        <p:grpSpPr>
          <a:xfrm>
            <a:off x="5354450" y="4332350"/>
            <a:ext cx="1026000" cy="530100"/>
            <a:chOff x="5477175" y="1493350"/>
            <a:chExt cx="1026000" cy="530100"/>
          </a:xfrm>
        </p:grpSpPr>
        <p:sp>
          <p:nvSpPr>
            <p:cNvPr id="311" name="Google Shape;311;p34"/>
            <p:cNvSpPr/>
            <p:nvPr/>
          </p:nvSpPr>
          <p:spPr>
            <a:xfrm>
              <a:off x="5477175" y="1493350"/>
              <a:ext cx="1026000" cy="530100"/>
            </a:xfrm>
            <a:prstGeom prst="roundRect">
              <a:avLst>
                <a:gd fmla="val 16667" name="adj"/>
              </a:avLst>
            </a:prstGeom>
            <a:solidFill>
              <a:srgbClr val="6D9EEB"/>
            </a:solidFill>
            <a:ln cap="flat" cmpd="sng" w="9525">
              <a:solidFill>
                <a:srgbClr val="0B539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34"/>
            <p:cNvSpPr txBox="1"/>
            <p:nvPr/>
          </p:nvSpPr>
          <p:spPr>
            <a:xfrm>
              <a:off x="5523525" y="1589050"/>
              <a:ext cx="9333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>
                  <a:latin typeface="NanumGothic ExtraBold"/>
                  <a:ea typeface="NanumGothic ExtraBold"/>
                  <a:cs typeface="NanumGothic ExtraBold"/>
                  <a:sym typeface="NanumGothic ExtraBold"/>
                </a:rPr>
                <a:t>Test</a:t>
              </a:r>
              <a:endParaRPr sz="1000">
                <a:latin typeface="NanumGothic ExtraBold"/>
                <a:ea typeface="NanumGothic ExtraBold"/>
                <a:cs typeface="NanumGothic ExtraBold"/>
                <a:sym typeface="NanumGothic ExtraBold"/>
              </a:endParaRPr>
            </a:p>
          </p:txBody>
        </p:sp>
      </p:grpSp>
      <p:sp>
        <p:nvSpPr>
          <p:cNvPr id="313" name="Google Shape;313;p34"/>
          <p:cNvSpPr/>
          <p:nvPr/>
        </p:nvSpPr>
        <p:spPr>
          <a:xfrm>
            <a:off x="7946350" y="3203950"/>
            <a:ext cx="445800" cy="10014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4" name="Google Shape;314;p34"/>
          <p:cNvGrpSpPr/>
          <p:nvPr/>
        </p:nvGrpSpPr>
        <p:grpSpPr>
          <a:xfrm>
            <a:off x="4291850" y="4103054"/>
            <a:ext cx="1026000" cy="371100"/>
            <a:chOff x="4277675" y="2133329"/>
            <a:chExt cx="1026000" cy="371100"/>
          </a:xfrm>
        </p:grpSpPr>
        <p:sp>
          <p:nvSpPr>
            <p:cNvPr id="315" name="Google Shape;315;p34"/>
            <p:cNvSpPr/>
            <p:nvPr/>
          </p:nvSpPr>
          <p:spPr>
            <a:xfrm>
              <a:off x="4277675" y="2133329"/>
              <a:ext cx="1026000" cy="371100"/>
            </a:xfrm>
            <a:prstGeom prst="roundRect">
              <a:avLst>
                <a:gd fmla="val 16667" name="adj"/>
              </a:avLst>
            </a:prstGeom>
            <a:solidFill>
              <a:srgbClr val="F6B26B"/>
            </a:solidFill>
            <a:ln cap="flat" cmpd="sng" w="9525">
              <a:solidFill>
                <a:srgbClr val="FF9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34"/>
            <p:cNvSpPr txBox="1"/>
            <p:nvPr/>
          </p:nvSpPr>
          <p:spPr>
            <a:xfrm>
              <a:off x="4324025" y="2157949"/>
              <a:ext cx="9333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>
                  <a:latin typeface="NanumGothic ExtraBold"/>
                  <a:ea typeface="NanumGothic ExtraBold"/>
                  <a:cs typeface="NanumGothic ExtraBold"/>
                  <a:sym typeface="NanumGothic ExtraBold"/>
                </a:rPr>
                <a:t>Sequence</a:t>
              </a:r>
              <a:endParaRPr sz="1000">
                <a:latin typeface="NanumGothic ExtraBold"/>
                <a:ea typeface="NanumGothic ExtraBold"/>
                <a:cs typeface="NanumGothic ExtraBold"/>
                <a:sym typeface="NanumGothic ExtraBold"/>
              </a:endParaRPr>
            </a:p>
          </p:txBody>
        </p:sp>
      </p:grpSp>
      <p:sp>
        <p:nvSpPr>
          <p:cNvPr id="317" name="Google Shape;317;p34"/>
          <p:cNvSpPr txBox="1"/>
          <p:nvPr/>
        </p:nvSpPr>
        <p:spPr>
          <a:xfrm>
            <a:off x="2292765" y="3401725"/>
            <a:ext cx="10842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latin typeface="Nanum Gothic"/>
                <a:ea typeface="Nanum Gothic"/>
                <a:cs typeface="Nanum Gothic"/>
                <a:sym typeface="Nanum Gothic"/>
              </a:rPr>
              <a:t>정규표현식</a:t>
            </a:r>
            <a:endParaRPr sz="9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descr="텍스트이(가) 표시된 사진&#10;&#10;자동 생성된 설명" id="318" name="Google Shape;318;p34"/>
          <p:cNvPicPr preferRelativeResize="0"/>
          <p:nvPr/>
        </p:nvPicPr>
        <p:blipFill rotWithShape="1">
          <a:blip r:embed="rId4">
            <a:alphaModFix/>
          </a:blip>
          <a:srcRect b="26232" l="19689" r="18414" t="9059"/>
          <a:stretch/>
        </p:blipFill>
        <p:spPr>
          <a:xfrm>
            <a:off x="8511248" y="4600652"/>
            <a:ext cx="508400" cy="508425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34"/>
          <p:cNvSpPr txBox="1"/>
          <p:nvPr/>
        </p:nvSpPr>
        <p:spPr>
          <a:xfrm>
            <a:off x="2114915" y="4297250"/>
            <a:ext cx="10842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latin typeface="Nanum Gothic"/>
                <a:ea typeface="Nanum Gothic"/>
                <a:cs typeface="Nanum Gothic"/>
                <a:sym typeface="Nanum Gothic"/>
              </a:rPr>
              <a:t>class label</a:t>
            </a:r>
            <a:endParaRPr sz="9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latin typeface="Nanum Gothic"/>
                <a:ea typeface="Nanum Gothic"/>
                <a:cs typeface="Nanum Gothic"/>
                <a:sym typeface="Nanum Gothic"/>
              </a:rPr>
              <a:t>token label</a:t>
            </a:r>
            <a:endParaRPr sz="9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latin typeface="Nanum Gothic"/>
                <a:ea typeface="Nanum Gothic"/>
                <a:cs typeface="Nanum Gothic"/>
                <a:sym typeface="Nanum Gothic"/>
              </a:rPr>
              <a:t>sentence label</a:t>
            </a:r>
            <a:endParaRPr sz="9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pSp>
        <p:nvGrpSpPr>
          <p:cNvPr id="320" name="Google Shape;320;p34"/>
          <p:cNvGrpSpPr/>
          <p:nvPr/>
        </p:nvGrpSpPr>
        <p:grpSpPr>
          <a:xfrm>
            <a:off x="7656250" y="4332350"/>
            <a:ext cx="1026000" cy="530100"/>
            <a:chOff x="5477175" y="1493350"/>
            <a:chExt cx="1026000" cy="530100"/>
          </a:xfrm>
        </p:grpSpPr>
        <p:sp>
          <p:nvSpPr>
            <p:cNvPr id="321" name="Google Shape;321;p34"/>
            <p:cNvSpPr/>
            <p:nvPr/>
          </p:nvSpPr>
          <p:spPr>
            <a:xfrm>
              <a:off x="5477175" y="1493350"/>
              <a:ext cx="1026000" cy="530100"/>
            </a:xfrm>
            <a:prstGeom prst="roundRect">
              <a:avLst>
                <a:gd fmla="val 16667" name="adj"/>
              </a:avLst>
            </a:prstGeom>
            <a:solidFill>
              <a:srgbClr val="6D9EEB"/>
            </a:solidFill>
            <a:ln cap="flat" cmpd="sng" w="9525">
              <a:solidFill>
                <a:srgbClr val="0B539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34"/>
            <p:cNvSpPr txBox="1"/>
            <p:nvPr/>
          </p:nvSpPr>
          <p:spPr>
            <a:xfrm>
              <a:off x="5523525" y="1512100"/>
              <a:ext cx="9333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>
                  <a:latin typeface="NanumGothic ExtraBold"/>
                  <a:ea typeface="NanumGothic ExtraBold"/>
                  <a:cs typeface="NanumGothic ExtraBold"/>
                  <a:sym typeface="NanumGothic ExtraBold"/>
                </a:rPr>
                <a:t>Model</a:t>
              </a:r>
              <a:endParaRPr sz="1000">
                <a:latin typeface="NanumGothic ExtraBold"/>
                <a:ea typeface="NanumGothic ExtraBold"/>
                <a:cs typeface="NanumGothic ExtraBold"/>
                <a:sym typeface="NanumGothic ExtraBold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>
                  <a:latin typeface="NanumGothic ExtraBold"/>
                  <a:ea typeface="NanumGothic ExtraBold"/>
                  <a:cs typeface="NanumGothic ExtraBold"/>
                  <a:sym typeface="NanumGothic ExtraBold"/>
                </a:rPr>
                <a:t>(training)</a:t>
              </a:r>
              <a:endParaRPr sz="1000">
                <a:latin typeface="NanumGothic ExtraBold"/>
                <a:ea typeface="NanumGothic ExtraBold"/>
                <a:cs typeface="NanumGothic ExtraBold"/>
                <a:sym typeface="NanumGothic ExtraBold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35"/>
          <p:cNvSpPr txBox="1"/>
          <p:nvPr>
            <p:ph idx="12" type="sldNum"/>
          </p:nvPr>
        </p:nvSpPr>
        <p:spPr>
          <a:xfrm>
            <a:off x="5124017" y="3517274"/>
            <a:ext cx="1543200" cy="20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328" name="Google Shape;328;p35"/>
          <p:cNvSpPr txBox="1"/>
          <p:nvPr/>
        </p:nvSpPr>
        <p:spPr>
          <a:xfrm>
            <a:off x="258359" y="254176"/>
            <a:ext cx="70143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ko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말뭉치 (Corpus)란?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p35"/>
          <p:cNvSpPr txBox="1"/>
          <p:nvPr/>
        </p:nvSpPr>
        <p:spPr>
          <a:xfrm>
            <a:off x="828901" y="1156375"/>
            <a:ext cx="5441700" cy="25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33655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lang="ko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자연어처리를 위한 방대한 양의 데이터 모음을 코퍼스라고 한다.</a:t>
            </a:r>
            <a:endParaRPr sz="1100"/>
          </a:p>
          <a:p>
            <a:pPr indent="-33655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lang="ko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언어 분석에 사용되는 실제 언어의 체계적 디지털 모음!</a:t>
            </a:r>
            <a:endParaRPr sz="1100"/>
          </a:p>
          <a:p>
            <a:pPr indent="-2413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t/>
            </a: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lang="ko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둘 이상의 코퍼스가 있으면 Corpora (복수표현) </a:t>
            </a:r>
            <a:endParaRPr sz="1100"/>
          </a:p>
          <a:p>
            <a:pPr indent="-2413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t/>
            </a: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lang="ko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포함된 언어 숫자에 따라</a:t>
            </a: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1" marL="685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b="0" i="0" lang="ko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Monolingual Corpus (단일 언어 코퍼스)</a:t>
            </a:r>
            <a:endParaRPr sz="1100"/>
          </a:p>
          <a:p>
            <a:pPr indent="-342900" lvl="1" marL="685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b="0" i="0" lang="ko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Bi-lingual Corpus (이중 언어 코퍼스)</a:t>
            </a:r>
            <a:endParaRPr sz="1100"/>
          </a:p>
          <a:p>
            <a:pPr indent="-342900" lvl="1" marL="685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b="0" i="0" lang="ko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Multilingual Corpus (다국어 코퍼스)</a:t>
            </a:r>
            <a:endParaRPr sz="1100"/>
          </a:p>
          <a:p>
            <a:pPr indent="-254000" lvl="1" marL="685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lang="ko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Parallel Corpus : 대응되는 문장 쌍이 labeling되어 있는 형태</a:t>
            </a: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0" name="Google Shape;330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03070" y="3729102"/>
            <a:ext cx="5737860" cy="12344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1_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